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481" r:id="rId3"/>
    <p:sldId id="285" r:id="rId4"/>
    <p:sldId id="275" r:id="rId5"/>
    <p:sldId id="472" r:id="rId6"/>
    <p:sldId id="473" r:id="rId7"/>
    <p:sldId id="276" r:id="rId8"/>
    <p:sldId id="277" r:id="rId9"/>
    <p:sldId id="480" r:id="rId10"/>
    <p:sldId id="479" r:id="rId11"/>
    <p:sldId id="280" r:id="rId12"/>
    <p:sldId id="282" r:id="rId13"/>
    <p:sldId id="281" r:id="rId14"/>
    <p:sldId id="283" r:id="rId15"/>
    <p:sldId id="470" r:id="rId16"/>
    <p:sldId id="482" r:id="rId17"/>
    <p:sldId id="471" r:id="rId18"/>
    <p:sldId id="476" r:id="rId19"/>
    <p:sldId id="478" r:id="rId20"/>
    <p:sldId id="464" r:id="rId21"/>
    <p:sldId id="465" r:id="rId22"/>
    <p:sldId id="27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875"/>
    <p:restoredTop sz="95958"/>
  </p:normalViewPr>
  <p:slideViewPr>
    <p:cSldViewPr snapToGrid="0" snapToObjects="1">
      <p:cViewPr varScale="1">
        <p:scale>
          <a:sx n="111" d="100"/>
          <a:sy n="111" d="100"/>
        </p:scale>
        <p:origin x="9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9DDC7-22B2-AC41-96B4-9EB6509354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0E4884-DA28-A444-8B6D-CFE208DCDA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53087A-FBDA-374F-8E83-A69D37FDB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E64C-18E4-B04C-9BC0-DEEC1C8EEE15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5E702-3EEA-A541-AD1C-B93BC80AC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62F5-4188-784E-BA21-45A3E7F16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627D-B80D-C44E-93C4-65EE8BE72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76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76734-0BA8-724B-8982-E279E245C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27EA64-CD6A-5448-996E-B3E425A83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1A617-98E3-9A48-BB6B-90A99AC74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E64C-18E4-B04C-9BC0-DEEC1C8EEE15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1B2F8-DC68-AA44-9B1F-7CE67C65B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AA02C-5A09-814A-9B20-394C24C75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627D-B80D-C44E-93C4-65EE8BE72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531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F97F75-A58C-A344-9952-84FE1DD97D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08FAC8-D86C-1343-92DA-8BCBF5495A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33C0F-1771-3541-9304-C5EC9BB3A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E64C-18E4-B04C-9BC0-DEEC1C8EEE15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18D11-8F22-1449-8933-A4F73391A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DBBA9-744A-4F4D-BB10-664A92DAA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627D-B80D-C44E-93C4-65EE8BE72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958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77094-3050-4545-B3D8-3D4D1736E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2824B-D172-7945-A95A-9D1661354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97E28-A80F-B343-85E8-B70C2E782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E64C-18E4-B04C-9BC0-DEEC1C8EEE15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E8547C-DD6D-EC42-BCBC-C598EEC02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BB86B-A754-CA43-84FB-DDDC7D368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627D-B80D-C44E-93C4-65EE8BE72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2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BAF62-5A52-8A46-92D0-913BB48C1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B98CC-D893-544A-9EA5-154EA3FA8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4571A-9360-1E43-9251-C4576E03B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E64C-18E4-B04C-9BC0-DEEC1C8EEE15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87C09-2762-1046-A0C1-6A5280252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745C5-E026-544F-812F-5F3A02793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627D-B80D-C44E-93C4-65EE8BE72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717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0DF47-AE9B-144B-B259-2192D634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D01EE-8B5C-5E4E-A13F-35C7986C2E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3E87DE-9B6F-3C48-8E6C-149528DDC0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89C23D-F8BA-E048-9005-C6D178BA7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E64C-18E4-B04C-9BC0-DEEC1C8EEE15}" type="datetimeFigureOut">
              <a:rPr lang="en-US" smtClean="0"/>
              <a:t>12/4/24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CA6A00-0A21-2B4F-9449-BCE50E547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6DFB63-29C6-5B4E-B792-164124661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627D-B80D-C44E-93C4-65EE8BE72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7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8E55-B431-6949-8694-CAF73B303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3D5836-118C-BA4D-A8F6-7E7D614DC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A24859-CC2C-CC47-94C9-57F893FA5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0AA84D-1BA8-BB4D-BFEF-8F7C9E40EA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D4D8A9-CB0D-A841-9C72-FCA970CD6E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9E0F68-CD82-874F-B259-B066B00EE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E64C-18E4-B04C-9BC0-DEEC1C8EEE15}" type="datetimeFigureOut">
              <a:rPr lang="en-US" smtClean="0"/>
              <a:t>12/4/24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CA5F6E-A9DC-1A4A-89BB-AC07420E8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90D5E1-3450-B747-9820-1B6A4218C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627D-B80D-C44E-93C4-65EE8BE72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814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830F8-AB54-F84C-BE4B-5240F8C20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D4DA55-02C1-C444-9E16-08694CBA7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E64C-18E4-B04C-9BC0-DEEC1C8EEE15}" type="datetimeFigureOut">
              <a:rPr lang="en-US" smtClean="0"/>
              <a:t>12/4/24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4D37E7-F0BC-C943-A3AF-629A7C4AA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F235FD-6749-6245-BEDA-6B637CC07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627D-B80D-C44E-93C4-65EE8BE72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048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CD4C6D-13AD-904C-A12E-8F28846FB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E64C-18E4-B04C-9BC0-DEEC1C8EEE15}" type="datetimeFigureOut">
              <a:rPr lang="en-US" smtClean="0"/>
              <a:t>12/4/24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A0130-C956-7B4E-A532-597D6C044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CF833-EFDE-1D4A-8D54-0EFC994DB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627D-B80D-C44E-93C4-65EE8BE72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341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2D3D2-9909-8A4C-A0BC-7D0EDD4B2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E001B-A7F5-724F-91EA-86A15E7B2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9FACE-AEFD-A34F-B98A-B834B0A94B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3C8A1D-9AD7-934A-B39A-1846C6822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E64C-18E4-B04C-9BC0-DEEC1C8EEE15}" type="datetimeFigureOut">
              <a:rPr lang="en-US" smtClean="0"/>
              <a:t>12/4/24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6A3B7-4111-7D40-AF8B-C6F0110D5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ACCE2D-DD82-7349-A407-A9A5010E9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627D-B80D-C44E-93C4-65EE8BE72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11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7E37B-D0B9-8142-976E-C09D36095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FCF0FF-A9B5-6F4F-9EE7-F5A7D5340B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63760-FF8F-9148-A2DD-FF8449F06D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D39FB0-80B0-4940-844B-16C732B7F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E64C-18E4-B04C-9BC0-DEEC1C8EEE15}" type="datetimeFigureOut">
              <a:rPr lang="en-US" smtClean="0"/>
              <a:t>12/4/24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4DBB30-4662-4E40-8B4E-BA21D1CCA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7A2DBF-2435-CA4D-ADA3-2499CA92A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627D-B80D-C44E-93C4-65EE8BE72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13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787B5E-153A-584A-8D17-A740DE587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22568-0F5C-AD4C-830C-37D4B09179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48D35-EBED-1442-A4F9-8D35F8EFA3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2E64C-18E4-B04C-9BC0-DEEC1C8EEE15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39C41-D887-7745-93C0-E01AF83DD4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9E8B4-7029-F145-AB31-F5475A07A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7627D-B80D-C44E-93C4-65EE8BE72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127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4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0.png"/><Relationship Id="rId10" Type="http://schemas.openxmlformats.org/officeDocument/2006/relationships/image" Target="../media/image10.png"/><Relationship Id="rId4" Type="http://schemas.openxmlformats.org/officeDocument/2006/relationships/image" Target="../media/image40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uliMIX Electric Apple Grinder (0.8 Ton)">
            <a:extLst>
              <a:ext uri="{FF2B5EF4-FFF2-40B4-BE49-F238E27FC236}">
                <a16:creationId xmlns:a16="http://schemas.microsoft.com/office/drawing/2014/main" id="{DCF49829-9D85-10FF-020D-A361F82C4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560" y="889000"/>
            <a:ext cx="508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3E9F1FD-54D2-420F-B386-C2ED43F53BCF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Python functions</a:t>
            </a: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9C6BDF41-EBB3-E716-34D2-63E1EFE0D23A}"/>
              </a:ext>
            </a:extLst>
          </p:cNvPr>
          <p:cNvSpPr/>
          <p:nvPr/>
        </p:nvSpPr>
        <p:spPr>
          <a:xfrm rot="19826949">
            <a:off x="10115550" y="739140"/>
            <a:ext cx="765810" cy="29972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A4ADA0-3B49-E86F-3B35-B2BB58B163F8}"/>
              </a:ext>
            </a:extLst>
          </p:cNvPr>
          <p:cNvGrpSpPr/>
          <p:nvPr/>
        </p:nvGrpSpPr>
        <p:grpSpPr>
          <a:xfrm>
            <a:off x="129540" y="1583155"/>
            <a:ext cx="6624126" cy="4977666"/>
            <a:chOff x="129540" y="737335"/>
            <a:chExt cx="6624126" cy="497766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6AB680-51AB-A443-006E-44C59E2BE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540" y="737335"/>
              <a:ext cx="6624126" cy="497766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74AB299-0B3B-6769-5BE4-058CFE179700}"/>
                </a:ext>
              </a:extLst>
            </p:cNvPr>
            <p:cNvSpPr/>
            <p:nvPr/>
          </p:nvSpPr>
          <p:spPr>
            <a:xfrm>
              <a:off x="540433" y="1263093"/>
              <a:ext cx="5555567" cy="3941921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507E35E-C83B-E3EC-6898-88BAEDC6F571}"/>
                </a:ext>
              </a:extLst>
            </p:cNvPr>
            <p:cNvSpPr/>
            <p:nvPr/>
          </p:nvSpPr>
          <p:spPr>
            <a:xfrm>
              <a:off x="1140012" y="5480685"/>
              <a:ext cx="1186487" cy="211456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DC87212-16F3-59EF-AB5C-A6D305547225}"/>
                </a:ext>
              </a:extLst>
            </p:cNvPr>
            <p:cNvSpPr/>
            <p:nvPr/>
          </p:nvSpPr>
          <p:spPr>
            <a:xfrm>
              <a:off x="2238519" y="761095"/>
              <a:ext cx="1190481" cy="226329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DDC4C65-3C9F-9D0B-919B-EEA1D5C15D62}"/>
              </a:ext>
            </a:extLst>
          </p:cNvPr>
          <p:cNvSpPr txBox="1"/>
          <p:nvPr/>
        </p:nvSpPr>
        <p:spPr>
          <a:xfrm>
            <a:off x="129540" y="773209"/>
            <a:ext cx="676402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In the code below, which corresponds to the apples?</a:t>
            </a:r>
          </a:p>
        </p:txBody>
      </p:sp>
    </p:spTree>
    <p:extLst>
      <p:ext uri="{BB962C8B-B14F-4D97-AF65-F5344CB8AC3E}">
        <p14:creationId xmlns:p14="http://schemas.microsoft.com/office/powerpoint/2010/main" val="3653884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5FBBD3-BEF0-B849-A644-76FE66A95864}"/>
              </a:ext>
            </a:extLst>
          </p:cNvPr>
          <p:cNvSpPr txBox="1"/>
          <p:nvPr/>
        </p:nvSpPr>
        <p:spPr>
          <a:xfrm>
            <a:off x="0" y="0"/>
            <a:ext cx="516520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Cambio2.0 fluxes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2F8B78-DF1F-C045-8DAC-F13845B2C529}"/>
              </a:ext>
            </a:extLst>
          </p:cNvPr>
          <p:cNvSpPr txBox="1"/>
          <p:nvPr/>
        </p:nvSpPr>
        <p:spPr>
          <a:xfrm>
            <a:off x="347241" y="1389576"/>
            <a:ext cx="59593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does it mean physically, that the </a:t>
            </a:r>
            <a:r>
              <a:rPr lang="en-US" sz="2400" b="1" dirty="0"/>
              <a:t>blue curve </a:t>
            </a:r>
            <a:r>
              <a:rPr lang="en-US" sz="2400" dirty="0"/>
              <a:t>dips below zero?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3F551F7-0E36-14B3-EFFD-2E066283D134}"/>
              </a:ext>
            </a:extLst>
          </p:cNvPr>
          <p:cNvGrpSpPr/>
          <p:nvPr/>
        </p:nvGrpSpPr>
        <p:grpSpPr>
          <a:xfrm>
            <a:off x="6096000" y="1903007"/>
            <a:ext cx="5517264" cy="3869005"/>
            <a:chOff x="6873765" y="3545305"/>
            <a:chExt cx="4540716" cy="3027143"/>
          </a:xfrm>
        </p:grpSpPr>
        <p:pic>
          <p:nvPicPr>
            <p:cNvPr id="4" name="Picture 2" descr="Draft diagram of the carbon cycle.">
              <a:extLst>
                <a:ext uri="{FF2B5EF4-FFF2-40B4-BE49-F238E27FC236}">
                  <a16:creationId xmlns:a16="http://schemas.microsoft.com/office/drawing/2014/main" id="{1F685C39-C0C9-7D4D-8A15-028A3486A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3765" y="3545305"/>
              <a:ext cx="4540716" cy="3027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E11725-8D81-5A4A-B482-FE5AF49F8848}"/>
                </a:ext>
              </a:extLst>
            </p:cNvPr>
            <p:cNvSpPr txBox="1"/>
            <p:nvPr/>
          </p:nvSpPr>
          <p:spPr>
            <a:xfrm>
              <a:off x="8180078" y="4294524"/>
              <a:ext cx="54868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B↑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F4DA54-69F0-6F4A-AF96-AC9621245D33}"/>
                </a:ext>
              </a:extLst>
            </p:cNvPr>
            <p:cNvSpPr txBox="1"/>
            <p:nvPr/>
          </p:nvSpPr>
          <p:spPr>
            <a:xfrm>
              <a:off x="7294529" y="4251905"/>
              <a:ext cx="54868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A↓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2BC971-E50A-F54F-B9A7-1BC7741B4704}"/>
                </a:ext>
              </a:extLst>
            </p:cNvPr>
            <p:cNvSpPr txBox="1"/>
            <p:nvPr/>
          </p:nvSpPr>
          <p:spPr>
            <a:xfrm>
              <a:off x="8595458" y="3564013"/>
              <a:ext cx="54868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 ↑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1B9B08-AA42-3E46-9A11-5C6D762DEA04}"/>
                </a:ext>
              </a:extLst>
            </p:cNvPr>
            <p:cNvSpPr txBox="1"/>
            <p:nvPr/>
          </p:nvSpPr>
          <p:spPr>
            <a:xfrm>
              <a:off x="9666509" y="3983223"/>
              <a:ext cx="54868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 ↓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609B2A1-5062-4948-A228-746082310B14}"/>
                </a:ext>
              </a:extLst>
            </p:cNvPr>
            <p:cNvSpPr txBox="1"/>
            <p:nvPr/>
          </p:nvSpPr>
          <p:spPr>
            <a:xfrm>
              <a:off x="10540495" y="3985312"/>
              <a:ext cx="54868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E ↑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6AA9E6-DD79-3E46-8B68-C3F3E85F7067}"/>
                </a:ext>
              </a:extLst>
            </p:cNvPr>
            <p:cNvSpPr txBox="1"/>
            <p:nvPr/>
          </p:nvSpPr>
          <p:spPr>
            <a:xfrm>
              <a:off x="10056219" y="6061272"/>
              <a:ext cx="54868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F ↓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5AA2F7A-9367-4DE9-A95C-F2F796CFE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40" y="2220573"/>
            <a:ext cx="5397865" cy="407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485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5FBBD3-BEF0-B849-A644-76FE66A95864}"/>
              </a:ext>
            </a:extLst>
          </p:cNvPr>
          <p:cNvSpPr txBox="1"/>
          <p:nvPr/>
        </p:nvSpPr>
        <p:spPr>
          <a:xfrm>
            <a:off x="0" y="0"/>
            <a:ext cx="214685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Paleoclimate 1</a:t>
            </a:r>
          </a:p>
        </p:txBody>
      </p:sp>
      <p:pic>
        <p:nvPicPr>
          <p:cNvPr id="3" name="Picture 2" descr="ll palaeotemps.svg">
            <a:extLst>
              <a:ext uri="{FF2B5EF4-FFF2-40B4-BE49-F238E27FC236}">
                <a16:creationId xmlns:a16="http://schemas.microsoft.com/office/drawing/2014/main" id="{F6894D64-6E41-C043-BDD2-44DF0A9F24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" t="11171" r="752" b="899"/>
          <a:stretch/>
        </p:blipFill>
        <p:spPr bwMode="auto">
          <a:xfrm>
            <a:off x="279721" y="952960"/>
            <a:ext cx="11632557" cy="301715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13EDA8-2A5F-4941-8ABD-B823C96909EC}"/>
              </a:ext>
            </a:extLst>
          </p:cNvPr>
          <p:cNvSpPr txBox="1"/>
          <p:nvPr/>
        </p:nvSpPr>
        <p:spPr>
          <a:xfrm>
            <a:off x="1350378" y="4010002"/>
            <a:ext cx="105619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drop in temperature starting 50 million years ago is due to …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400" dirty="0"/>
              <a:t>The destruction of “snowball Earth”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400" dirty="0"/>
              <a:t>Collision of the India plate with the Asia plate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400" dirty="0"/>
              <a:t>Milankovitch wobbling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400" dirty="0"/>
              <a:t>Anthropogenic CO</a:t>
            </a:r>
            <a:r>
              <a:rPr lang="en-US" sz="2400" baseline="-25000" dirty="0"/>
              <a:t>2</a:t>
            </a:r>
            <a:r>
              <a:rPr lang="en-US" sz="2400" dirty="0"/>
              <a:t> release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2F09348D-C0F4-B74E-8E59-E4B29E574E47}"/>
              </a:ext>
            </a:extLst>
          </p:cNvPr>
          <p:cNvSpPr/>
          <p:nvPr/>
        </p:nvSpPr>
        <p:spPr>
          <a:xfrm rot="1222077">
            <a:off x="3580890" y="1814299"/>
            <a:ext cx="3646026" cy="354750"/>
          </a:xfrm>
          <a:prstGeom prst="rightArrow">
            <a:avLst>
              <a:gd name="adj1" fmla="val 50000"/>
              <a:gd name="adj2" fmla="val 657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573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5FBBD3-BEF0-B849-A644-76FE66A95864}"/>
              </a:ext>
            </a:extLst>
          </p:cNvPr>
          <p:cNvSpPr txBox="1"/>
          <p:nvPr/>
        </p:nvSpPr>
        <p:spPr>
          <a:xfrm>
            <a:off x="1" y="0"/>
            <a:ext cx="216010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Paleoclimate 2</a:t>
            </a:r>
          </a:p>
        </p:txBody>
      </p:sp>
      <p:pic>
        <p:nvPicPr>
          <p:cNvPr id="3" name="Picture 2" descr="ll palaeotemps.svg">
            <a:extLst>
              <a:ext uri="{FF2B5EF4-FFF2-40B4-BE49-F238E27FC236}">
                <a16:creationId xmlns:a16="http://schemas.microsoft.com/office/drawing/2014/main" id="{F6894D64-6E41-C043-BDD2-44DF0A9F24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" t="11171" r="752" b="899"/>
          <a:stretch/>
        </p:blipFill>
        <p:spPr bwMode="auto">
          <a:xfrm>
            <a:off x="279721" y="952960"/>
            <a:ext cx="11632557" cy="301715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13EDA8-2A5F-4941-8ABD-B823C96909EC}"/>
              </a:ext>
            </a:extLst>
          </p:cNvPr>
          <p:cNvSpPr txBox="1"/>
          <p:nvPr/>
        </p:nvSpPr>
        <p:spPr>
          <a:xfrm>
            <a:off x="1350378" y="4010002"/>
            <a:ext cx="105619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timing of the ups and downs in the last million years is due to …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400" dirty="0"/>
              <a:t>The destruction of “snowball Earth”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400" dirty="0"/>
              <a:t>Collision of the India plate with the Asia plate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400" dirty="0"/>
              <a:t>Milankovitch wobbling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400" dirty="0"/>
              <a:t>Anthropogenic CO</a:t>
            </a:r>
            <a:r>
              <a:rPr lang="en-US" sz="2400" baseline="-25000" dirty="0"/>
              <a:t>2</a:t>
            </a:r>
            <a:r>
              <a:rPr lang="en-US" sz="2400" dirty="0"/>
              <a:t> release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B249FA5-19DE-1246-A1F4-F9C914A903BA}"/>
              </a:ext>
            </a:extLst>
          </p:cNvPr>
          <p:cNvSpPr/>
          <p:nvPr/>
        </p:nvSpPr>
        <p:spPr>
          <a:xfrm>
            <a:off x="7164729" y="2199190"/>
            <a:ext cx="2731625" cy="1585732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91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5FBBD3-BEF0-B849-A644-76FE66A95864}"/>
              </a:ext>
            </a:extLst>
          </p:cNvPr>
          <p:cNvSpPr txBox="1"/>
          <p:nvPr/>
        </p:nvSpPr>
        <p:spPr>
          <a:xfrm>
            <a:off x="0" y="-7765"/>
            <a:ext cx="862313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Positive and negative Feedback loops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2F8B78-DF1F-C045-8DAC-F13845B2C529}"/>
              </a:ext>
            </a:extLst>
          </p:cNvPr>
          <p:cNvSpPr txBox="1"/>
          <p:nvPr/>
        </p:nvSpPr>
        <p:spPr>
          <a:xfrm>
            <a:off x="173620" y="718964"/>
            <a:ext cx="118447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Identify each cycle below as a </a:t>
            </a:r>
            <a:r>
              <a:rPr lang="en-US" sz="2400" b="1" dirty="0"/>
              <a:t>positive </a:t>
            </a:r>
            <a:r>
              <a:rPr lang="en-US" sz="2400" dirty="0"/>
              <a:t>(self-amplifying) </a:t>
            </a:r>
            <a:r>
              <a:rPr lang="en-US" sz="2400" b="1" dirty="0"/>
              <a:t>feedback</a:t>
            </a:r>
            <a:r>
              <a:rPr lang="en-US" sz="2400" dirty="0"/>
              <a:t> or </a:t>
            </a:r>
            <a:r>
              <a:rPr lang="en-US" sz="2400" b="1" dirty="0"/>
              <a:t>negative </a:t>
            </a:r>
            <a:r>
              <a:rPr lang="en-US" sz="2400" dirty="0"/>
              <a:t>(self-correcting) </a:t>
            </a:r>
            <a:r>
              <a:rPr lang="en-US" sz="2400" b="1" dirty="0"/>
              <a:t>feedback </a:t>
            </a:r>
            <a:r>
              <a:rPr lang="en-US" sz="2400" dirty="0"/>
              <a:t>loop: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91AF40F-A111-9245-BCC1-1F8BE801FB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606"/>
          <a:stretch/>
        </p:blipFill>
        <p:spPr>
          <a:xfrm>
            <a:off x="740751" y="1747234"/>
            <a:ext cx="3001106" cy="32810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4FF1E7-E9D2-8445-B3E4-3C6E8BA4E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571" y="1966389"/>
            <a:ext cx="2721136" cy="29252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5C8A6C-EFD8-4649-8442-B86B977753B0}"/>
              </a:ext>
            </a:extLst>
          </p:cNvPr>
          <p:cNvSpPr txBox="1"/>
          <p:nvPr/>
        </p:nvSpPr>
        <p:spPr>
          <a:xfrm>
            <a:off x="740751" y="5230952"/>
            <a:ext cx="3183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Physiology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02FC0A-E491-504B-B637-7D758BE25148}"/>
              </a:ext>
            </a:extLst>
          </p:cNvPr>
          <p:cNvSpPr txBox="1"/>
          <p:nvPr/>
        </p:nvSpPr>
        <p:spPr>
          <a:xfrm>
            <a:off x="4180361" y="5230951"/>
            <a:ext cx="3183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Climate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CD5A33-892F-0E41-AE6B-37322A1FAE8A}"/>
              </a:ext>
            </a:extLst>
          </p:cNvPr>
          <p:cNvSpPr txBox="1"/>
          <p:nvPr/>
        </p:nvSpPr>
        <p:spPr>
          <a:xfrm>
            <a:off x="8200652" y="5168336"/>
            <a:ext cx="3183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Population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507455-1F60-7640-89B2-8CF4602D548E}"/>
              </a:ext>
            </a:extLst>
          </p:cNvPr>
          <p:cNvGrpSpPr/>
          <p:nvPr/>
        </p:nvGrpSpPr>
        <p:grpSpPr>
          <a:xfrm>
            <a:off x="7805353" y="2080088"/>
            <a:ext cx="3973637" cy="2430159"/>
            <a:chOff x="7805353" y="2080088"/>
            <a:chExt cx="3973637" cy="243015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57E3360-E14F-A349-B837-683A1A57C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05353" y="2080088"/>
              <a:ext cx="3973637" cy="243015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CEFF366-41B5-064D-BAD7-8E62DF3DE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48690" y="2583429"/>
              <a:ext cx="635000" cy="5334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5BEBA2D-62B1-0C44-B4F1-5F35238C4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00652" y="3387764"/>
              <a:ext cx="635000" cy="53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4961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036DE64-DBF7-9445-8FE3-8BDAA03D6B4F}"/>
              </a:ext>
            </a:extLst>
          </p:cNvPr>
          <p:cNvGrpSpPr/>
          <p:nvPr/>
        </p:nvGrpSpPr>
        <p:grpSpPr>
          <a:xfrm>
            <a:off x="6869525" y="207290"/>
            <a:ext cx="5108837" cy="3520441"/>
            <a:chOff x="737781" y="1502525"/>
            <a:chExt cx="5108837" cy="3520441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EF7A87CB-47B4-6248-A2BD-AEC2365451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74"/>
            <a:stretch/>
          </p:blipFill>
          <p:spPr bwMode="auto">
            <a:xfrm>
              <a:off x="737781" y="1502525"/>
              <a:ext cx="5108837" cy="3520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6BC79BD-091C-D642-9037-5CE927E05086}"/>
                </a:ext>
              </a:extLst>
            </p:cNvPr>
            <p:cNvSpPr/>
            <p:nvPr/>
          </p:nvSpPr>
          <p:spPr>
            <a:xfrm rot="21071081">
              <a:off x="2393096" y="2372172"/>
              <a:ext cx="2034972" cy="1688782"/>
            </a:xfrm>
            <a:prstGeom prst="arc">
              <a:avLst>
                <a:gd name="adj1" fmla="val 19547425"/>
                <a:gd name="adj2" fmla="val 9542594"/>
              </a:avLst>
            </a:prstGeom>
            <a:ln w="190500">
              <a:solidFill>
                <a:srgbClr val="FF0000">
                  <a:alpha val="53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4DBCB9-555C-8245-B888-AF11CB9FFFFE}"/>
              </a:ext>
            </a:extLst>
          </p:cNvPr>
          <p:cNvGrpSpPr/>
          <p:nvPr/>
        </p:nvGrpSpPr>
        <p:grpSpPr>
          <a:xfrm>
            <a:off x="335532" y="2914826"/>
            <a:ext cx="10439400" cy="3545263"/>
            <a:chOff x="5542777" y="749077"/>
            <a:chExt cx="10439400" cy="354526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0DF6E6E-03E5-9D4F-A52F-4179F35CA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9814" y="1417874"/>
              <a:ext cx="6598840" cy="64565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DC2A7ED-D54F-1842-8D0D-BBF3CBA5E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93160" y="749077"/>
              <a:ext cx="6515100" cy="5334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34F6F2-1277-9542-98E4-36947C89D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42777" y="2184834"/>
              <a:ext cx="6045200" cy="5588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600D7B0-FAEB-5F4A-9472-6EE764A2A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42777" y="2864937"/>
              <a:ext cx="10439400" cy="7747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26BA55C-EA51-DB45-A57C-01F24389B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42777" y="3760940"/>
              <a:ext cx="5956300" cy="53340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00FC89B-C6E6-6A44-BAB6-358A13B44FE9}"/>
              </a:ext>
            </a:extLst>
          </p:cNvPr>
          <p:cNvSpPr txBox="1"/>
          <p:nvPr/>
        </p:nvSpPr>
        <p:spPr>
          <a:xfrm>
            <a:off x="163255" y="1108690"/>
            <a:ext cx="6261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Which algorithm addresses the part of the feedback loop shown by the </a:t>
            </a:r>
            <a:r>
              <a:rPr lang="en-US" sz="2400" dirty="0">
                <a:solidFill>
                  <a:srgbClr val="FF0000"/>
                </a:solidFill>
              </a:rPr>
              <a:t>red arrow</a:t>
            </a:r>
            <a:r>
              <a:rPr lang="en-US" sz="2400" dirty="0"/>
              <a:t>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32E68B-8110-7346-9632-D42AD1D22083}"/>
              </a:ext>
            </a:extLst>
          </p:cNvPr>
          <p:cNvSpPr txBox="1"/>
          <p:nvPr/>
        </p:nvSpPr>
        <p:spPr>
          <a:xfrm>
            <a:off x="0" y="-17997"/>
            <a:ext cx="7632977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Algorithmic representation of feedbacks 1</a:t>
            </a:r>
          </a:p>
        </p:txBody>
      </p:sp>
    </p:spTree>
    <p:extLst>
      <p:ext uri="{BB962C8B-B14F-4D97-AF65-F5344CB8AC3E}">
        <p14:creationId xmlns:p14="http://schemas.microsoft.com/office/powerpoint/2010/main" val="2321943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036DE64-DBF7-9445-8FE3-8BDAA03D6B4F}"/>
              </a:ext>
            </a:extLst>
          </p:cNvPr>
          <p:cNvGrpSpPr/>
          <p:nvPr/>
        </p:nvGrpSpPr>
        <p:grpSpPr>
          <a:xfrm>
            <a:off x="6869525" y="207290"/>
            <a:ext cx="5108837" cy="3520441"/>
            <a:chOff x="737781" y="1502525"/>
            <a:chExt cx="5108837" cy="3520441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EF7A87CB-47B4-6248-A2BD-AEC2365451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74"/>
            <a:stretch/>
          </p:blipFill>
          <p:spPr bwMode="auto">
            <a:xfrm>
              <a:off x="737781" y="1502525"/>
              <a:ext cx="5108837" cy="3520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6BC79BD-091C-D642-9037-5CE927E05086}"/>
                </a:ext>
              </a:extLst>
            </p:cNvPr>
            <p:cNvSpPr/>
            <p:nvPr/>
          </p:nvSpPr>
          <p:spPr>
            <a:xfrm rot="4620117">
              <a:off x="2393096" y="2372172"/>
              <a:ext cx="2034972" cy="1688782"/>
            </a:xfrm>
            <a:prstGeom prst="arc">
              <a:avLst>
                <a:gd name="adj1" fmla="val 4246830"/>
                <a:gd name="adj2" fmla="val 9542594"/>
              </a:avLst>
            </a:prstGeom>
            <a:ln w="190500">
              <a:solidFill>
                <a:srgbClr val="7030A0">
                  <a:alpha val="53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4DBCB9-555C-8245-B888-AF11CB9FFFFE}"/>
              </a:ext>
            </a:extLst>
          </p:cNvPr>
          <p:cNvGrpSpPr/>
          <p:nvPr/>
        </p:nvGrpSpPr>
        <p:grpSpPr>
          <a:xfrm>
            <a:off x="335532" y="2914826"/>
            <a:ext cx="10439400" cy="3545263"/>
            <a:chOff x="5542777" y="749077"/>
            <a:chExt cx="10439400" cy="354526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0DF6E6E-03E5-9D4F-A52F-4179F35CA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9814" y="1417874"/>
              <a:ext cx="6598840" cy="64565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DC2A7ED-D54F-1842-8D0D-BBF3CBA5E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93160" y="749077"/>
              <a:ext cx="6515100" cy="5334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34F6F2-1277-9542-98E4-36947C89D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42777" y="2184834"/>
              <a:ext cx="6045200" cy="5588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600D7B0-FAEB-5F4A-9472-6EE764A2A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42777" y="2864937"/>
              <a:ext cx="10439400" cy="7747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26BA55C-EA51-DB45-A57C-01F24389B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42777" y="3760940"/>
              <a:ext cx="5956300" cy="53340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00FC89B-C6E6-6A44-BAB6-358A13B44FE9}"/>
              </a:ext>
            </a:extLst>
          </p:cNvPr>
          <p:cNvSpPr txBox="1"/>
          <p:nvPr/>
        </p:nvSpPr>
        <p:spPr>
          <a:xfrm>
            <a:off x="163255" y="1108690"/>
            <a:ext cx="6261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Which algorithm addresses the part of the feedback loop shown by the </a:t>
            </a:r>
            <a:r>
              <a:rPr lang="en-US" sz="2400" dirty="0">
                <a:solidFill>
                  <a:srgbClr val="7030A0"/>
                </a:solidFill>
              </a:rPr>
              <a:t>purple arrow</a:t>
            </a:r>
            <a:r>
              <a:rPr lang="en-US" sz="2400" dirty="0"/>
              <a:t>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32E68B-8110-7346-9632-D42AD1D22083}"/>
              </a:ext>
            </a:extLst>
          </p:cNvPr>
          <p:cNvSpPr txBox="1"/>
          <p:nvPr/>
        </p:nvSpPr>
        <p:spPr>
          <a:xfrm>
            <a:off x="0" y="-17997"/>
            <a:ext cx="7632977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Algorithmic representation of feedbacks 2</a:t>
            </a:r>
          </a:p>
        </p:txBody>
      </p:sp>
    </p:spTree>
    <p:extLst>
      <p:ext uri="{BB962C8B-B14F-4D97-AF65-F5344CB8AC3E}">
        <p14:creationId xmlns:p14="http://schemas.microsoft.com/office/powerpoint/2010/main" val="1317169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00FC89B-C6E6-6A44-BAB6-358A13B44FE9}"/>
              </a:ext>
            </a:extLst>
          </p:cNvPr>
          <p:cNvSpPr txBox="1"/>
          <p:nvPr/>
        </p:nvSpPr>
        <p:spPr>
          <a:xfrm>
            <a:off x="347241" y="722641"/>
            <a:ext cx="6261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curves below represent carbon flux from the </a:t>
            </a:r>
            <a:r>
              <a:rPr lang="en-US" sz="2400" b="1" dirty="0"/>
              <a:t>ocean</a:t>
            </a:r>
            <a:r>
              <a:rPr lang="en-US" sz="2400" dirty="0"/>
              <a:t> to the </a:t>
            </a:r>
            <a:r>
              <a:rPr lang="en-US" sz="2400" b="1" dirty="0"/>
              <a:t>atmosphere</a:t>
            </a:r>
            <a:r>
              <a:rPr lang="en-US" sz="2400" dirty="0"/>
              <a:t> as a function of ocean carbon, at two planetary temperatures.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32E68B-8110-7346-9632-D42AD1D22083}"/>
              </a:ext>
            </a:extLst>
          </p:cNvPr>
          <p:cNvSpPr txBox="1"/>
          <p:nvPr/>
        </p:nvSpPr>
        <p:spPr>
          <a:xfrm>
            <a:off x="0" y="-1696"/>
            <a:ext cx="7632977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Temperature-dependent ocean feedback 1</a:t>
            </a:r>
          </a:p>
        </p:txBody>
      </p:sp>
      <p:pic>
        <p:nvPicPr>
          <p:cNvPr id="18" name="Picture 2" descr="Draft diagram of the carbon cycle.">
            <a:extLst>
              <a:ext uri="{FF2B5EF4-FFF2-40B4-BE49-F238E27FC236}">
                <a16:creationId xmlns:a16="http://schemas.microsoft.com/office/drawing/2014/main" id="{6EF13A36-8CD4-644F-9BA7-DAD6E97B7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120" y="658735"/>
            <a:ext cx="4540716" cy="302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ED5516C-2996-0646-9222-C2FCA29D6698}"/>
              </a:ext>
            </a:extLst>
          </p:cNvPr>
          <p:cNvSpPr txBox="1"/>
          <p:nvPr/>
        </p:nvSpPr>
        <p:spPr>
          <a:xfrm>
            <a:off x="10643365" y="1138139"/>
            <a:ext cx="54868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↑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F1A14A-0FA4-0A44-9EBF-BC962C49185F}"/>
              </a:ext>
            </a:extLst>
          </p:cNvPr>
          <p:cNvSpPr txBox="1"/>
          <p:nvPr/>
        </p:nvSpPr>
        <p:spPr>
          <a:xfrm>
            <a:off x="6808829" y="4056103"/>
            <a:ext cx="49983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Which line represents the behavior of a warmer ocean (and why)?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C6741FC-3E02-6A4C-A3A4-4F7A1D69E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69" y="1898473"/>
            <a:ext cx="6639560" cy="497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989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00FC89B-C6E6-6A44-BAB6-358A13B44FE9}"/>
              </a:ext>
            </a:extLst>
          </p:cNvPr>
          <p:cNvSpPr txBox="1"/>
          <p:nvPr/>
        </p:nvSpPr>
        <p:spPr>
          <a:xfrm>
            <a:off x="347241" y="722641"/>
            <a:ext cx="6261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curves below represent carbon flux from the </a:t>
            </a:r>
            <a:r>
              <a:rPr lang="en-US" sz="2400" b="1" dirty="0"/>
              <a:t>ocean</a:t>
            </a:r>
            <a:r>
              <a:rPr lang="en-US" sz="2400" dirty="0"/>
              <a:t> to the </a:t>
            </a:r>
            <a:r>
              <a:rPr lang="en-US" sz="2400" b="1" dirty="0"/>
              <a:t>atmosphere</a:t>
            </a:r>
            <a:r>
              <a:rPr lang="en-US" sz="2400" dirty="0"/>
              <a:t> as a function of ocean carbon, at two planetary temperatures.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32E68B-8110-7346-9632-D42AD1D22083}"/>
              </a:ext>
            </a:extLst>
          </p:cNvPr>
          <p:cNvSpPr txBox="1"/>
          <p:nvPr/>
        </p:nvSpPr>
        <p:spPr>
          <a:xfrm>
            <a:off x="0" y="-1696"/>
            <a:ext cx="7632977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Temperature-dependent ocean feedback 2</a:t>
            </a:r>
          </a:p>
        </p:txBody>
      </p:sp>
      <p:pic>
        <p:nvPicPr>
          <p:cNvPr id="18" name="Picture 2" descr="Draft diagram of the carbon cycle.">
            <a:extLst>
              <a:ext uri="{FF2B5EF4-FFF2-40B4-BE49-F238E27FC236}">
                <a16:creationId xmlns:a16="http://schemas.microsoft.com/office/drawing/2014/main" id="{6EF13A36-8CD4-644F-9BA7-DAD6E97B7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120" y="658735"/>
            <a:ext cx="4540716" cy="302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ED5516C-2996-0646-9222-C2FCA29D6698}"/>
              </a:ext>
            </a:extLst>
          </p:cNvPr>
          <p:cNvSpPr txBox="1"/>
          <p:nvPr/>
        </p:nvSpPr>
        <p:spPr>
          <a:xfrm>
            <a:off x="10643365" y="1138139"/>
            <a:ext cx="54868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↑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F1A14A-0FA4-0A44-9EBF-BC962C49185F}"/>
              </a:ext>
            </a:extLst>
          </p:cNvPr>
          <p:cNvSpPr txBox="1"/>
          <p:nvPr/>
        </p:nvSpPr>
        <p:spPr>
          <a:xfrm>
            <a:off x="6808829" y="4056103"/>
            <a:ext cx="53831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Is this feedback </a:t>
            </a:r>
            <a:r>
              <a:rPr lang="en-US" sz="2400" b="1" dirty="0"/>
              <a:t>good news </a:t>
            </a:r>
            <a:r>
              <a:rPr lang="en-US" sz="2400" dirty="0"/>
              <a:t>or </a:t>
            </a:r>
            <a:r>
              <a:rPr lang="en-US" sz="2400" b="1" dirty="0"/>
              <a:t>bad news</a:t>
            </a:r>
            <a:r>
              <a:rPr lang="en-US" sz="2400" dirty="0"/>
              <a:t>, from a climate perspective?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C6741FC-3E02-6A4C-A3A4-4F7A1D69E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69" y="1898473"/>
            <a:ext cx="6639560" cy="497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006CFC-88A4-137B-CD0F-FF323B29BAF4}"/>
              </a:ext>
            </a:extLst>
          </p:cNvPr>
          <p:cNvSpPr txBox="1"/>
          <p:nvPr/>
        </p:nvSpPr>
        <p:spPr>
          <a:xfrm rot="19714619">
            <a:off x="2746333" y="3526163"/>
            <a:ext cx="2140309" cy="370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Warmer climate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F6D79-B108-0D42-2174-8DDE8D95F722}"/>
              </a:ext>
            </a:extLst>
          </p:cNvPr>
          <p:cNvSpPr txBox="1"/>
          <p:nvPr/>
        </p:nvSpPr>
        <p:spPr>
          <a:xfrm rot="19799150">
            <a:off x="3417450" y="3986096"/>
            <a:ext cx="2140309" cy="370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Cooler climate</a:t>
            </a:r>
          </a:p>
        </p:txBody>
      </p:sp>
    </p:spTree>
    <p:extLst>
      <p:ext uri="{BB962C8B-B14F-4D97-AF65-F5344CB8AC3E}">
        <p14:creationId xmlns:p14="http://schemas.microsoft.com/office/powerpoint/2010/main" val="403380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FF3E278-0D16-BA4F-8EAB-5072BA15557A}"/>
              </a:ext>
            </a:extLst>
          </p:cNvPr>
          <p:cNvGrpSpPr/>
          <p:nvPr/>
        </p:nvGrpSpPr>
        <p:grpSpPr>
          <a:xfrm>
            <a:off x="267783" y="1808202"/>
            <a:ext cx="4349937" cy="3330542"/>
            <a:chOff x="267783" y="2431053"/>
            <a:chExt cx="4915098" cy="3691451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771C570C-F2C8-2486-75FE-201E9D2448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783" y="2431053"/>
              <a:ext cx="4915098" cy="3691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35C0E59-8132-2F55-01F0-0F562D0A8EF7}"/>
                </a:ext>
              </a:extLst>
            </p:cNvPr>
            <p:cNvCxnSpPr/>
            <p:nvPr/>
          </p:nvCxnSpPr>
          <p:spPr>
            <a:xfrm>
              <a:off x="1073427" y="3008243"/>
              <a:ext cx="3578087" cy="0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00FC89B-C6E6-6A44-BAB6-358A13B44FE9}"/>
              </a:ext>
            </a:extLst>
          </p:cNvPr>
          <p:cNvSpPr txBox="1"/>
          <p:nvPr/>
        </p:nvSpPr>
        <p:spPr>
          <a:xfrm>
            <a:off x="142816" y="553363"/>
            <a:ext cx="68663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curve below represents carbon flux from the atmosphere to the land as a function of the global  temperature anomaly when there’s </a:t>
            </a:r>
            <a:r>
              <a:rPr lang="en-US" sz="2400" b="1" dirty="0"/>
              <a:t>no feedback </a:t>
            </a:r>
            <a:r>
              <a:rPr lang="en-US" sz="2400" dirty="0"/>
              <a:t>(dashed line), and when there </a:t>
            </a:r>
            <a:r>
              <a:rPr lang="en-US" sz="2400" b="1" dirty="0"/>
              <a:t>is feedback </a:t>
            </a:r>
            <a:r>
              <a:rPr lang="en-US" sz="2400" dirty="0"/>
              <a:t>(solid line).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32E68B-8110-7346-9632-D42AD1D22083}"/>
              </a:ext>
            </a:extLst>
          </p:cNvPr>
          <p:cNvSpPr txBox="1"/>
          <p:nvPr/>
        </p:nvSpPr>
        <p:spPr>
          <a:xfrm>
            <a:off x="0" y="-1696"/>
            <a:ext cx="7632977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Temperature-dependent atmosphere-to-land feedback 1</a:t>
            </a:r>
          </a:p>
        </p:txBody>
      </p:sp>
      <p:pic>
        <p:nvPicPr>
          <p:cNvPr id="18" name="Picture 2" descr="Draft diagram of the carbon cycle.">
            <a:extLst>
              <a:ext uri="{FF2B5EF4-FFF2-40B4-BE49-F238E27FC236}">
                <a16:creationId xmlns:a16="http://schemas.microsoft.com/office/drawing/2014/main" id="{6EF13A36-8CD4-644F-9BA7-DAD6E97B7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120" y="658735"/>
            <a:ext cx="4540716" cy="302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ED5516C-2996-0646-9222-C2FCA29D6698}"/>
              </a:ext>
            </a:extLst>
          </p:cNvPr>
          <p:cNvSpPr txBox="1"/>
          <p:nvPr/>
        </p:nvSpPr>
        <p:spPr>
          <a:xfrm rot="10800000">
            <a:off x="7462843" y="1153528"/>
            <a:ext cx="54868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↑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74724A-C6BB-F5CB-CC40-9E4E3109E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16" y="5138744"/>
            <a:ext cx="6246554" cy="16876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3EC750-29BA-7F5C-6E3B-D4AFFBA431F7}"/>
              </a:ext>
            </a:extLst>
          </p:cNvPr>
          <p:cNvSpPr txBox="1"/>
          <p:nvPr/>
        </p:nvSpPr>
        <p:spPr>
          <a:xfrm>
            <a:off x="4808499" y="3685878"/>
            <a:ext cx="72754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 physical reason behind this reduction is that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We expect </a:t>
            </a:r>
            <a:r>
              <a:rPr lang="en-US" sz="2400" b="1" dirty="0"/>
              <a:t>more</a:t>
            </a:r>
            <a:r>
              <a:rPr lang="en-US" sz="2400" dirty="0"/>
              <a:t> photosynthesis on a warmer planet.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We expect </a:t>
            </a:r>
            <a:r>
              <a:rPr lang="en-US" sz="2400" b="1" dirty="0"/>
              <a:t>less</a:t>
            </a:r>
            <a:r>
              <a:rPr lang="en-US" sz="2400" dirty="0"/>
              <a:t> photosynthesis on a warmer planet. </a:t>
            </a:r>
          </a:p>
        </p:txBody>
      </p:sp>
    </p:spTree>
    <p:extLst>
      <p:ext uri="{BB962C8B-B14F-4D97-AF65-F5344CB8AC3E}">
        <p14:creationId xmlns:p14="http://schemas.microsoft.com/office/powerpoint/2010/main" val="165761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532E68B-8110-7346-9632-D42AD1D22083}"/>
              </a:ext>
            </a:extLst>
          </p:cNvPr>
          <p:cNvSpPr txBox="1"/>
          <p:nvPr/>
        </p:nvSpPr>
        <p:spPr>
          <a:xfrm>
            <a:off x="0" y="-1696"/>
            <a:ext cx="7632977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Temperature-dependent atmosphere-to-land feedback 2</a:t>
            </a:r>
          </a:p>
        </p:txBody>
      </p:sp>
      <p:pic>
        <p:nvPicPr>
          <p:cNvPr id="18" name="Picture 2" descr="Draft diagram of the carbon cycle.">
            <a:extLst>
              <a:ext uri="{FF2B5EF4-FFF2-40B4-BE49-F238E27FC236}">
                <a16:creationId xmlns:a16="http://schemas.microsoft.com/office/drawing/2014/main" id="{6EF13A36-8CD4-644F-9BA7-DAD6E97B7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120" y="658735"/>
            <a:ext cx="4540716" cy="302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ED5516C-2996-0646-9222-C2FCA29D6698}"/>
              </a:ext>
            </a:extLst>
          </p:cNvPr>
          <p:cNvSpPr txBox="1"/>
          <p:nvPr/>
        </p:nvSpPr>
        <p:spPr>
          <a:xfrm rot="10800000">
            <a:off x="7462843" y="1153528"/>
            <a:ext cx="54868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↑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1C72AE-5645-48B0-F753-0A8FC0881D93}"/>
              </a:ext>
            </a:extLst>
          </p:cNvPr>
          <p:cNvSpPr txBox="1"/>
          <p:nvPr/>
        </p:nvSpPr>
        <p:spPr>
          <a:xfrm>
            <a:off x="4876800" y="4082607"/>
            <a:ext cx="66730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Is this feedback mechanism </a:t>
            </a:r>
            <a:r>
              <a:rPr lang="en-US" sz="2400" b="1" dirty="0"/>
              <a:t>good news </a:t>
            </a:r>
            <a:r>
              <a:rPr lang="en-US" sz="2400" dirty="0"/>
              <a:t>or </a:t>
            </a:r>
            <a:r>
              <a:rPr lang="en-US" sz="2400" b="1" dirty="0"/>
              <a:t>bad news</a:t>
            </a:r>
            <a:r>
              <a:rPr lang="en-US" sz="2400" dirty="0"/>
              <a:t>, from a climate perspective?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05DB8A-2C08-A6D3-FC2A-5882C761104F}"/>
              </a:ext>
            </a:extLst>
          </p:cNvPr>
          <p:cNvGrpSpPr/>
          <p:nvPr/>
        </p:nvGrpSpPr>
        <p:grpSpPr>
          <a:xfrm>
            <a:off x="267783" y="1808202"/>
            <a:ext cx="4349937" cy="3330542"/>
            <a:chOff x="267783" y="2431053"/>
            <a:chExt cx="4915098" cy="369145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2585BDF-C278-1E18-8AAB-B9F5E3D54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783" y="2431053"/>
              <a:ext cx="4915098" cy="3691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F1E357-F5AF-5CF1-4D5C-A3E1630D719B}"/>
                </a:ext>
              </a:extLst>
            </p:cNvPr>
            <p:cNvCxnSpPr/>
            <p:nvPr/>
          </p:nvCxnSpPr>
          <p:spPr>
            <a:xfrm>
              <a:off x="1073427" y="3008243"/>
              <a:ext cx="3578087" cy="0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7BB3B17-2725-1946-2577-11A6C7651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16" y="5138744"/>
            <a:ext cx="6246554" cy="16876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00FC89B-C6E6-6A44-BAB6-358A13B44FE9}"/>
              </a:ext>
            </a:extLst>
          </p:cNvPr>
          <p:cNvSpPr txBox="1"/>
          <p:nvPr/>
        </p:nvSpPr>
        <p:spPr>
          <a:xfrm>
            <a:off x="142816" y="553363"/>
            <a:ext cx="68663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curve below represents carbon flux from the atmosphere to the land as a function of the global  temperature anomaly when there’s </a:t>
            </a:r>
            <a:r>
              <a:rPr lang="en-US" sz="2400" b="1" dirty="0"/>
              <a:t>no feedback </a:t>
            </a:r>
            <a:r>
              <a:rPr lang="en-US" sz="2400" dirty="0"/>
              <a:t>(dashed line), and when there </a:t>
            </a:r>
            <a:r>
              <a:rPr lang="en-US" sz="2400" b="1" dirty="0"/>
              <a:t>is feedback </a:t>
            </a:r>
            <a:r>
              <a:rPr lang="en-US" sz="2400" dirty="0"/>
              <a:t>(solid line).</a:t>
            </a:r>
          </a:p>
        </p:txBody>
      </p:sp>
    </p:spTree>
    <p:extLst>
      <p:ext uri="{BB962C8B-B14F-4D97-AF65-F5344CB8AC3E}">
        <p14:creationId xmlns:p14="http://schemas.microsoft.com/office/powerpoint/2010/main" val="2574734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uliMIX Electric Apple Grinder (0.8 Ton)">
            <a:extLst>
              <a:ext uri="{FF2B5EF4-FFF2-40B4-BE49-F238E27FC236}">
                <a16:creationId xmlns:a16="http://schemas.microsoft.com/office/drawing/2014/main" id="{DCF49829-9D85-10FF-020D-A361F82C4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560" y="889000"/>
            <a:ext cx="508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3E9F1FD-54D2-420F-B386-C2ED43F53BCF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Python functions</a:t>
            </a: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9C6BDF41-EBB3-E716-34D2-63E1EFE0D23A}"/>
              </a:ext>
            </a:extLst>
          </p:cNvPr>
          <p:cNvSpPr/>
          <p:nvPr/>
        </p:nvSpPr>
        <p:spPr>
          <a:xfrm>
            <a:off x="9875520" y="3573780"/>
            <a:ext cx="765810" cy="29972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342718-A86E-560E-4959-3B93D7C97E80}"/>
              </a:ext>
            </a:extLst>
          </p:cNvPr>
          <p:cNvGrpSpPr/>
          <p:nvPr/>
        </p:nvGrpSpPr>
        <p:grpSpPr>
          <a:xfrm>
            <a:off x="129540" y="1583155"/>
            <a:ext cx="6624126" cy="4977666"/>
            <a:chOff x="129540" y="737335"/>
            <a:chExt cx="6624126" cy="497766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3202D99-ABB9-7319-2AC7-728724178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540" y="737335"/>
              <a:ext cx="6624126" cy="4977666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0C3649F-B497-ED90-8C30-A7E9B8E88DDE}"/>
                </a:ext>
              </a:extLst>
            </p:cNvPr>
            <p:cNvSpPr/>
            <p:nvPr/>
          </p:nvSpPr>
          <p:spPr>
            <a:xfrm>
              <a:off x="540433" y="1263093"/>
              <a:ext cx="5555567" cy="3941921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EABC371-8D16-1D80-A14E-78B9525DD6D9}"/>
                </a:ext>
              </a:extLst>
            </p:cNvPr>
            <p:cNvSpPr/>
            <p:nvPr/>
          </p:nvSpPr>
          <p:spPr>
            <a:xfrm>
              <a:off x="1140012" y="5480685"/>
              <a:ext cx="1186487" cy="211456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4573ACA-F082-3068-4A6E-7A47322B052A}"/>
                </a:ext>
              </a:extLst>
            </p:cNvPr>
            <p:cNvSpPr/>
            <p:nvPr/>
          </p:nvSpPr>
          <p:spPr>
            <a:xfrm>
              <a:off x="2238519" y="761095"/>
              <a:ext cx="1190481" cy="226329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7C94B70-FDD3-3487-B13E-FC5709A97E02}"/>
              </a:ext>
            </a:extLst>
          </p:cNvPr>
          <p:cNvSpPr txBox="1"/>
          <p:nvPr/>
        </p:nvSpPr>
        <p:spPr>
          <a:xfrm>
            <a:off x="129540" y="773209"/>
            <a:ext cx="745998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In the code below, which corresponds to the grinder?</a:t>
            </a:r>
          </a:p>
        </p:txBody>
      </p:sp>
    </p:spTree>
    <p:extLst>
      <p:ext uri="{BB962C8B-B14F-4D97-AF65-F5344CB8AC3E}">
        <p14:creationId xmlns:p14="http://schemas.microsoft.com/office/powerpoint/2010/main" val="741438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5FBBD3-BEF0-B849-A644-76FE66A95864}"/>
              </a:ext>
            </a:extLst>
          </p:cNvPr>
          <p:cNvSpPr txBox="1"/>
          <p:nvPr/>
        </p:nvSpPr>
        <p:spPr>
          <a:xfrm>
            <a:off x="0" y="0"/>
            <a:ext cx="7632977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Climate statistics – time series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3053FF-1D5F-2340-9311-3D2D31BC2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412" y="658735"/>
            <a:ext cx="7122220" cy="533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E9EF9F-5AF4-284A-80AD-963E8F8E8AE5}"/>
              </a:ext>
            </a:extLst>
          </p:cNvPr>
          <p:cNvSpPr txBox="1"/>
          <p:nvPr/>
        </p:nvSpPr>
        <p:spPr>
          <a:xfrm>
            <a:off x="347241" y="1401288"/>
            <a:ext cx="45363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These data were extracted from the NOAA BRW data archive.</a:t>
            </a:r>
          </a:p>
          <a:p>
            <a:endParaRPr lang="en-US" sz="2400" dirty="0"/>
          </a:p>
          <a:p>
            <a:r>
              <a:rPr lang="en-US" sz="2400" dirty="0"/>
              <a:t>What’s going on here?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12FD8D-2BCA-4741-9876-F9D52D1C6B83}"/>
              </a:ext>
            </a:extLst>
          </p:cNvPr>
          <p:cNvCxnSpPr>
            <a:cxnSpLocks/>
          </p:cNvCxnSpPr>
          <p:nvPr/>
        </p:nvCxnSpPr>
        <p:spPr>
          <a:xfrm>
            <a:off x="3380509" y="2812473"/>
            <a:ext cx="3441446" cy="20643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7919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DBE1ECA-244A-DA4D-8B39-F2D3E0320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162" y="427902"/>
            <a:ext cx="7360812" cy="551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E9EF9F-5AF4-284A-80AD-963E8F8E8AE5}"/>
              </a:ext>
            </a:extLst>
          </p:cNvPr>
          <p:cNvSpPr txBox="1"/>
          <p:nvPr/>
        </p:nvSpPr>
        <p:spPr>
          <a:xfrm>
            <a:off x="347241" y="1401288"/>
            <a:ext cx="45363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These graphs are based on data from the NOAA BRW data archive, for two different years.</a:t>
            </a:r>
          </a:p>
          <a:p>
            <a:endParaRPr lang="en-US" sz="2400" dirty="0"/>
          </a:p>
          <a:p>
            <a:pPr marL="457200" indent="-457200">
              <a:buFont typeface="+mj-lt"/>
              <a:buAutoNum type="alphaLcParenR"/>
            </a:pPr>
            <a:r>
              <a:rPr lang="en-US" sz="2400" dirty="0"/>
              <a:t>Which dataset seems to indicate </a:t>
            </a:r>
            <a:r>
              <a:rPr lang="en-US" sz="2400" b="1" dirty="0"/>
              <a:t>greater temperature</a:t>
            </a:r>
            <a:r>
              <a:rPr lang="en-US" sz="2400" dirty="0"/>
              <a:t> </a:t>
            </a:r>
            <a:r>
              <a:rPr lang="en-US" sz="2400" b="1" dirty="0"/>
              <a:t>variability</a:t>
            </a:r>
            <a:r>
              <a:rPr lang="en-US" sz="2400" dirty="0"/>
              <a:t>?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400" dirty="0"/>
              <a:t>Which seems to indicate a </a:t>
            </a:r>
            <a:r>
              <a:rPr lang="en-US" sz="2400" b="1" dirty="0"/>
              <a:t>warmer climate</a:t>
            </a:r>
            <a:r>
              <a:rPr lang="en-US" sz="2400" dirty="0"/>
              <a:t>?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400" dirty="0"/>
              <a:t>What </a:t>
            </a:r>
            <a:r>
              <a:rPr lang="en-US" sz="2400" b="1" dirty="0"/>
              <a:t>key limitation </a:t>
            </a:r>
            <a:r>
              <a:rPr lang="en-US" sz="2400" dirty="0"/>
              <a:t>to these inferences is a climatologist most likely to point out?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5FBBD3-BEF0-B849-A644-76FE66A95864}"/>
              </a:ext>
            </a:extLst>
          </p:cNvPr>
          <p:cNvSpPr txBox="1"/>
          <p:nvPr/>
        </p:nvSpPr>
        <p:spPr>
          <a:xfrm>
            <a:off x="0" y="0"/>
            <a:ext cx="7632977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Climate statistics – probability densities</a:t>
            </a:r>
          </a:p>
        </p:txBody>
      </p:sp>
    </p:spTree>
    <p:extLst>
      <p:ext uri="{BB962C8B-B14F-4D97-AF65-F5344CB8AC3E}">
        <p14:creationId xmlns:p14="http://schemas.microsoft.com/office/powerpoint/2010/main" val="2601176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5FBBD3-BEF0-B849-A644-76FE66A95864}"/>
              </a:ext>
            </a:extLst>
          </p:cNvPr>
          <p:cNvSpPr txBox="1"/>
          <p:nvPr/>
        </p:nvSpPr>
        <p:spPr>
          <a:xfrm>
            <a:off x="0" y="0"/>
            <a:ext cx="386280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EnROADS</a:t>
            </a:r>
            <a:r>
              <a:rPr lang="en-US" sz="2400" b="1" dirty="0"/>
              <a:t> &amp; Cambio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B81DE9-CE52-954E-9EBA-E05CDA657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333" y="185195"/>
            <a:ext cx="7464426" cy="40926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708B4D-5EE9-A848-A2F6-E35ACCD42BC8}"/>
              </a:ext>
            </a:extLst>
          </p:cNvPr>
          <p:cNvSpPr txBox="1"/>
          <p:nvPr/>
        </p:nvSpPr>
        <p:spPr>
          <a:xfrm>
            <a:off x="347241" y="4495243"/>
            <a:ext cx="115804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sz="2400" dirty="0"/>
              <a:t>Increase the tipping point threshold (like </a:t>
            </a:r>
            <a:r>
              <a:rPr lang="en-US" sz="2400" dirty="0" err="1"/>
              <a:t>F_al_transitionT</a:t>
            </a:r>
            <a:r>
              <a:rPr lang="en-US" sz="2400" dirty="0"/>
              <a:t>) to a higher temperature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Multiply the anthropogenic scheduled emissions (</a:t>
            </a:r>
            <a:r>
              <a:rPr lang="en-US" sz="2400" dirty="0" err="1"/>
              <a:t>F_ha</a:t>
            </a:r>
            <a:r>
              <a:rPr lang="en-US" sz="2400" dirty="0"/>
              <a:t>) by a </a:t>
            </a:r>
            <a:r>
              <a:rPr lang="en-US" sz="2400" dirty="0" err="1"/>
              <a:t>sigmafloor</a:t>
            </a:r>
            <a:r>
              <a:rPr lang="en-US" sz="2400" dirty="0"/>
              <a:t>-type function that kicks in around the year 2030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Subtract from the anthropogenic scheduled emissions a </a:t>
            </a:r>
            <a:r>
              <a:rPr lang="en-US" sz="2400" dirty="0" err="1"/>
              <a:t>sigmafloor</a:t>
            </a:r>
            <a:r>
              <a:rPr lang="en-US" sz="2400" dirty="0"/>
              <a:t>-type function that kicks in around the year 2030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Decrease the climate sensitivity parameter (CS in </a:t>
            </a:r>
            <a:r>
              <a:rPr lang="en-US" sz="2400" dirty="0" err="1"/>
              <a:t>ClimateParams</a:t>
            </a:r>
            <a:r>
              <a:rPr lang="en-US" sz="24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016173-7A27-1149-8912-378FD27E7C39}"/>
              </a:ext>
            </a:extLst>
          </p:cNvPr>
          <p:cNvSpPr txBox="1"/>
          <p:nvPr/>
        </p:nvSpPr>
        <p:spPr>
          <a:xfrm>
            <a:off x="168171" y="1184211"/>
            <a:ext cx="422475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Which would be the most faithful implementation of the </a:t>
            </a:r>
            <a:r>
              <a:rPr lang="en-US" sz="2400" dirty="0" err="1"/>
              <a:t>EnROADS</a:t>
            </a:r>
            <a:r>
              <a:rPr lang="en-US" sz="2400" dirty="0"/>
              <a:t>’ carbon removal scenario shown at right, in a (future) Cambio4.0?</a:t>
            </a:r>
          </a:p>
        </p:txBody>
      </p:sp>
    </p:spTree>
    <p:extLst>
      <p:ext uri="{BB962C8B-B14F-4D97-AF65-F5344CB8AC3E}">
        <p14:creationId xmlns:p14="http://schemas.microsoft.com/office/powerpoint/2010/main" val="5572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F7BB53-63CC-83FD-12D7-B83E45BA8279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Dictionaries and lists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FBB61E-8D23-34ED-2286-B574E2CDE1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209" r="33107"/>
          <a:stretch/>
        </p:blipFill>
        <p:spPr>
          <a:xfrm>
            <a:off x="183025" y="1311138"/>
            <a:ext cx="5689766" cy="10136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43E725-56B3-AC50-A381-6C2F71D84F19}"/>
              </a:ext>
            </a:extLst>
          </p:cNvPr>
          <p:cNvSpPr txBox="1"/>
          <p:nvPr/>
        </p:nvSpPr>
        <p:spPr>
          <a:xfrm>
            <a:off x="180892" y="684140"/>
            <a:ext cx="6192685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This code would produce which output?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0E32166-FEA3-EFFA-459B-8F579BA9EF81}"/>
              </a:ext>
            </a:extLst>
          </p:cNvPr>
          <p:cNvGrpSpPr/>
          <p:nvPr/>
        </p:nvGrpSpPr>
        <p:grpSpPr>
          <a:xfrm>
            <a:off x="747837" y="2876588"/>
            <a:ext cx="2146852" cy="3580092"/>
            <a:chOff x="1479357" y="2876588"/>
            <a:chExt cx="2146852" cy="358009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027060A-26E6-9534-3CA6-DDF4CCB10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0708"/>
            <a:stretch/>
          </p:blipFill>
          <p:spPr>
            <a:xfrm>
              <a:off x="1479357" y="3429000"/>
              <a:ext cx="2146852" cy="3027680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50874B-F33C-C8C7-88FB-93430C1179B9}"/>
                </a:ext>
              </a:extLst>
            </p:cNvPr>
            <p:cNvSpPr txBox="1"/>
            <p:nvPr/>
          </p:nvSpPr>
          <p:spPr>
            <a:xfrm>
              <a:off x="1886869" y="2876588"/>
              <a:ext cx="102412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1B61A2-615F-A1F2-18F0-BF60EB993707}"/>
              </a:ext>
            </a:extLst>
          </p:cNvPr>
          <p:cNvGrpSpPr/>
          <p:nvPr/>
        </p:nvGrpSpPr>
        <p:grpSpPr>
          <a:xfrm>
            <a:off x="3797277" y="2876588"/>
            <a:ext cx="2146852" cy="3663167"/>
            <a:chOff x="5022573" y="2876588"/>
            <a:chExt cx="2146852" cy="366316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316CAC7-574D-9461-14BC-5C3AA8EC3D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9355"/>
            <a:stretch/>
          </p:blipFill>
          <p:spPr>
            <a:xfrm>
              <a:off x="5022573" y="3429000"/>
              <a:ext cx="2146852" cy="3110755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1324F6F-F92F-8C9E-5291-BEF530B06D57}"/>
                </a:ext>
              </a:extLst>
            </p:cNvPr>
            <p:cNvSpPr txBox="1"/>
            <p:nvPr/>
          </p:nvSpPr>
          <p:spPr>
            <a:xfrm>
              <a:off x="5304460" y="2876588"/>
              <a:ext cx="102412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B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AA9581D-E425-F62C-80EE-9124D5F838EB}"/>
              </a:ext>
            </a:extLst>
          </p:cNvPr>
          <p:cNvGrpSpPr/>
          <p:nvPr/>
        </p:nvGrpSpPr>
        <p:grpSpPr>
          <a:xfrm>
            <a:off x="6373577" y="561340"/>
            <a:ext cx="2826084" cy="6142382"/>
            <a:chOff x="6373577" y="561340"/>
            <a:chExt cx="2826084" cy="614238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8C3D8EA-CBBB-A3E0-30BE-CE17CB0ABB40}"/>
                </a:ext>
              </a:extLst>
            </p:cNvPr>
            <p:cNvGrpSpPr/>
            <p:nvPr/>
          </p:nvGrpSpPr>
          <p:grpSpPr>
            <a:xfrm>
              <a:off x="6373577" y="561340"/>
              <a:ext cx="2826084" cy="6142382"/>
              <a:chOff x="8340562" y="561340"/>
              <a:chExt cx="2826084" cy="614238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14FD446-123B-0CE6-E086-6C0870A446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19794" y="561340"/>
                <a:ext cx="2146852" cy="6142382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60D096-834B-8FCA-8C37-C5A85D46C55A}"/>
                  </a:ext>
                </a:extLst>
              </p:cNvPr>
              <p:cNvSpPr txBox="1"/>
              <p:nvPr/>
            </p:nvSpPr>
            <p:spPr>
              <a:xfrm>
                <a:off x="8340562" y="2876588"/>
                <a:ext cx="1024128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C</a:t>
                </a:r>
              </a:p>
            </p:txBody>
          </p: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44DCB99-3A28-2202-E3EA-2DAD598C1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6432" y="3251200"/>
              <a:ext cx="330200" cy="3556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7AC076-EF6C-AA08-F784-1BB9CA063256}"/>
              </a:ext>
            </a:extLst>
          </p:cNvPr>
          <p:cNvGrpSpPr/>
          <p:nvPr/>
        </p:nvGrpSpPr>
        <p:grpSpPr>
          <a:xfrm>
            <a:off x="9106632" y="561340"/>
            <a:ext cx="2658916" cy="6136761"/>
            <a:chOff x="9106632" y="561340"/>
            <a:chExt cx="2658916" cy="613676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97DFE11-DF64-0B65-8AE9-BAC6A086A03B}"/>
                </a:ext>
              </a:extLst>
            </p:cNvPr>
            <p:cNvGrpSpPr/>
            <p:nvPr/>
          </p:nvGrpSpPr>
          <p:grpSpPr>
            <a:xfrm>
              <a:off x="9106632" y="561340"/>
              <a:ext cx="2658916" cy="6066043"/>
              <a:chOff x="9106632" y="561340"/>
              <a:chExt cx="2658916" cy="606604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3B8ADEBE-F28F-24E8-25FE-681B6F28AD03}"/>
                  </a:ext>
                </a:extLst>
              </p:cNvPr>
              <p:cNvGrpSpPr/>
              <p:nvPr/>
            </p:nvGrpSpPr>
            <p:grpSpPr>
              <a:xfrm>
                <a:off x="9618696" y="561340"/>
                <a:ext cx="2146852" cy="6066043"/>
                <a:chOff x="9618696" y="561340"/>
                <a:chExt cx="2146852" cy="6066043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9864ED3F-C311-D5A3-5F1A-E9DA06D831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49217"/>
                <a:stretch/>
              </p:blipFill>
              <p:spPr>
                <a:xfrm>
                  <a:off x="9618696" y="561340"/>
                  <a:ext cx="2146852" cy="3119274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D827853E-2725-F79F-016F-1DBBAE1C11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b="50740"/>
                <a:stretch/>
              </p:blipFill>
              <p:spPr>
                <a:xfrm>
                  <a:off x="9618696" y="3601687"/>
                  <a:ext cx="2146852" cy="3025696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1130CFA-320A-9683-2957-88FA34834A37}"/>
                  </a:ext>
                </a:extLst>
              </p:cNvPr>
              <p:cNvSpPr txBox="1"/>
              <p:nvPr/>
            </p:nvSpPr>
            <p:spPr>
              <a:xfrm>
                <a:off x="9106632" y="2876587"/>
                <a:ext cx="10241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D</a:t>
                </a:r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5675107-6531-04AB-2C81-5808ADE56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99264" y="6342501"/>
              <a:ext cx="330200" cy="35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6338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5FBBD3-BEF0-B849-A644-76FE66A95864}"/>
              </a:ext>
            </a:extLst>
          </p:cNvPr>
          <p:cNvSpPr txBox="1"/>
          <p:nvPr/>
        </p:nvSpPr>
        <p:spPr>
          <a:xfrm>
            <a:off x="0" y="0"/>
            <a:ext cx="516520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pH scale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577CF2-5FD5-9445-A1E2-D309F25C1F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30" b="9685"/>
          <a:stretch/>
        </p:blipFill>
        <p:spPr>
          <a:xfrm>
            <a:off x="6317361" y="0"/>
            <a:ext cx="2716280" cy="6591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524E87-7FFA-1446-97D6-B998DA701761}"/>
              </a:ext>
            </a:extLst>
          </p:cNvPr>
          <p:cNvSpPr txBox="1"/>
          <p:nvPr/>
        </p:nvSpPr>
        <p:spPr>
          <a:xfrm>
            <a:off x="455063" y="1859340"/>
            <a:ext cx="5057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Approximately what pH characterized oceans in pre-industrial times?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499C85-BC13-CE4D-810D-7EE9DAFF3E6F}"/>
              </a:ext>
            </a:extLst>
          </p:cNvPr>
          <p:cNvSpPr txBox="1"/>
          <p:nvPr/>
        </p:nvSpPr>
        <p:spPr>
          <a:xfrm>
            <a:off x="9285890" y="394138"/>
            <a:ext cx="206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Battery acid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19B668-1E95-2045-87D2-362EE86BD12B}"/>
              </a:ext>
            </a:extLst>
          </p:cNvPr>
          <p:cNvSpPr txBox="1"/>
          <p:nvPr/>
        </p:nvSpPr>
        <p:spPr>
          <a:xfrm>
            <a:off x="9285889" y="6094530"/>
            <a:ext cx="3026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Sodium hydroxide (active ingredient in </a:t>
            </a:r>
            <a:r>
              <a:rPr lang="en-US" dirty="0" err="1"/>
              <a:t>Drano</a:t>
            </a:r>
            <a:r>
              <a:rPr lang="en-US" baseline="30000" dirty="0" err="1"/>
              <a:t>TM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02557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5FBBD3-BEF0-B849-A644-76FE66A95864}"/>
              </a:ext>
            </a:extLst>
          </p:cNvPr>
          <p:cNvSpPr txBox="1"/>
          <p:nvPr/>
        </p:nvSpPr>
        <p:spPr>
          <a:xfrm>
            <a:off x="0" y="0"/>
            <a:ext cx="516520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pH scale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577CF2-5FD5-9445-A1E2-D309F25C1F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30" b="9685"/>
          <a:stretch/>
        </p:blipFill>
        <p:spPr>
          <a:xfrm>
            <a:off x="6317361" y="0"/>
            <a:ext cx="2716280" cy="6591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524E87-7FFA-1446-97D6-B998DA701761}"/>
              </a:ext>
            </a:extLst>
          </p:cNvPr>
          <p:cNvSpPr txBox="1"/>
          <p:nvPr/>
        </p:nvSpPr>
        <p:spPr>
          <a:xfrm>
            <a:off x="455063" y="1859340"/>
            <a:ext cx="5057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does the current ocean pH differ from pre-industrial times?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499C85-BC13-CE4D-810D-7EE9DAFF3E6F}"/>
              </a:ext>
            </a:extLst>
          </p:cNvPr>
          <p:cNvSpPr txBox="1"/>
          <p:nvPr/>
        </p:nvSpPr>
        <p:spPr>
          <a:xfrm>
            <a:off x="9285890" y="394138"/>
            <a:ext cx="206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Battery acid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19B668-1E95-2045-87D2-362EE86BD12B}"/>
              </a:ext>
            </a:extLst>
          </p:cNvPr>
          <p:cNvSpPr txBox="1"/>
          <p:nvPr/>
        </p:nvSpPr>
        <p:spPr>
          <a:xfrm>
            <a:off x="9285889" y="6094530"/>
            <a:ext cx="3026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Sodium hydroxide (active ingredient in </a:t>
            </a:r>
            <a:r>
              <a:rPr lang="en-US" dirty="0" err="1"/>
              <a:t>Drano</a:t>
            </a:r>
            <a:r>
              <a:rPr lang="en-US" baseline="30000" dirty="0" err="1"/>
              <a:t>TM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74949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5FBBD3-BEF0-B849-A644-76FE66A95864}"/>
              </a:ext>
            </a:extLst>
          </p:cNvPr>
          <p:cNvSpPr txBox="1"/>
          <p:nvPr/>
        </p:nvSpPr>
        <p:spPr>
          <a:xfrm>
            <a:off x="0" y="0"/>
            <a:ext cx="516520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pH scale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577CF2-5FD5-9445-A1E2-D309F25C1F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30" b="9685"/>
          <a:stretch/>
        </p:blipFill>
        <p:spPr>
          <a:xfrm>
            <a:off x="6317361" y="0"/>
            <a:ext cx="2716280" cy="6591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524E87-7FFA-1446-97D6-B998DA701761}"/>
              </a:ext>
            </a:extLst>
          </p:cNvPr>
          <p:cNvSpPr txBox="1"/>
          <p:nvPr/>
        </p:nvSpPr>
        <p:spPr>
          <a:xfrm>
            <a:off x="455063" y="1859340"/>
            <a:ext cx="5057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pH results when you bubble CO</a:t>
            </a:r>
            <a:r>
              <a:rPr lang="en-US" sz="2400" baseline="-25000" dirty="0"/>
              <a:t>2</a:t>
            </a:r>
            <a:r>
              <a:rPr lang="en-US" sz="2400" dirty="0"/>
              <a:t> through water in the lab?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499C85-BC13-CE4D-810D-7EE9DAFF3E6F}"/>
              </a:ext>
            </a:extLst>
          </p:cNvPr>
          <p:cNvSpPr txBox="1"/>
          <p:nvPr/>
        </p:nvSpPr>
        <p:spPr>
          <a:xfrm>
            <a:off x="9285890" y="394138"/>
            <a:ext cx="206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Battery acid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19B668-1E95-2045-87D2-362EE86BD12B}"/>
              </a:ext>
            </a:extLst>
          </p:cNvPr>
          <p:cNvSpPr txBox="1"/>
          <p:nvPr/>
        </p:nvSpPr>
        <p:spPr>
          <a:xfrm>
            <a:off x="9285889" y="6094530"/>
            <a:ext cx="3026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Sodium hydroxide (active ingredient in </a:t>
            </a:r>
            <a:r>
              <a:rPr lang="en-US" dirty="0" err="1"/>
              <a:t>Drano</a:t>
            </a:r>
            <a:r>
              <a:rPr lang="en-US" baseline="30000" dirty="0" err="1"/>
              <a:t>TM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77944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5FBBD3-BEF0-B849-A644-76FE66A95864}"/>
              </a:ext>
            </a:extLst>
          </p:cNvPr>
          <p:cNvSpPr txBox="1"/>
          <p:nvPr/>
        </p:nvSpPr>
        <p:spPr>
          <a:xfrm>
            <a:off x="0" y="0"/>
            <a:ext cx="516520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Carbonate reactions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524E87-7FFA-1446-97D6-B998DA701761}"/>
              </a:ext>
            </a:extLst>
          </p:cNvPr>
          <p:cNvSpPr txBox="1"/>
          <p:nvPr/>
        </p:nvSpPr>
        <p:spPr>
          <a:xfrm>
            <a:off x="138068" y="1171381"/>
            <a:ext cx="59913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When calcium carbonate (chalk) at the sea floor dissolves in the water …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400" dirty="0"/>
              <a:t>it amplifies ocean acidification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400" dirty="0"/>
              <a:t>it counteracts ocean acidification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400" dirty="0"/>
              <a:t>it has no effect on the ocean’s acidity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EB1567-F0C1-6440-BB1C-75AC1B0CE4A4}"/>
              </a:ext>
            </a:extLst>
          </p:cNvPr>
          <p:cNvGrpSpPr/>
          <p:nvPr/>
        </p:nvGrpSpPr>
        <p:grpSpPr>
          <a:xfrm>
            <a:off x="5831603" y="1226337"/>
            <a:ext cx="6177915" cy="4126230"/>
            <a:chOff x="0" y="0"/>
            <a:chExt cx="8049574" cy="556691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F9D9D96-E891-1A45-BCF3-BE52EDE76604}"/>
                </a:ext>
              </a:extLst>
            </p:cNvPr>
            <p:cNvGrpSpPr/>
            <p:nvPr/>
          </p:nvGrpSpPr>
          <p:grpSpPr>
            <a:xfrm>
              <a:off x="0" y="0"/>
              <a:ext cx="8049574" cy="5566915"/>
              <a:chOff x="0" y="0"/>
              <a:chExt cx="8049574" cy="5566915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9EF10AA-A441-0344-B2A7-9F30D08D553A}"/>
                  </a:ext>
                </a:extLst>
              </p:cNvPr>
              <p:cNvSpPr/>
              <p:nvPr/>
            </p:nvSpPr>
            <p:spPr>
              <a:xfrm flipV="1">
                <a:off x="0" y="0"/>
                <a:ext cx="7787579" cy="898597"/>
              </a:xfrm>
              <a:prstGeom prst="rect">
                <a:avLst/>
              </a:prstGeom>
              <a:pattFill prst="pct5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E9C3658-89A7-1642-B109-CF254162F8CC}"/>
                  </a:ext>
                </a:extLst>
              </p:cNvPr>
              <p:cNvSpPr/>
              <p:nvPr/>
            </p:nvSpPr>
            <p:spPr>
              <a:xfrm>
                <a:off x="0" y="906075"/>
                <a:ext cx="7787578" cy="3741069"/>
              </a:xfrm>
              <a:prstGeom prst="rect">
                <a:avLst/>
              </a:prstGeom>
              <a:solidFill>
                <a:schemeClr val="accent1">
                  <a:alpha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18">
                    <a:extLst>
                      <a:ext uri="{FF2B5EF4-FFF2-40B4-BE49-F238E27FC236}">
                        <a16:creationId xmlns:a16="http://schemas.microsoft.com/office/drawing/2014/main" id="{624208F1-023E-D14C-92A0-E54574B00804}"/>
                      </a:ext>
                    </a:extLst>
                  </p:cNvPr>
                  <p:cNvSpPr txBox="1"/>
                  <p:nvPr/>
                </p:nvSpPr>
                <p:spPr>
                  <a:xfrm>
                    <a:off x="3653218" y="43758"/>
                    <a:ext cx="2171261" cy="8622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3" name="TextBox 18">
                    <a:extLst>
                      <a:ext uri="{FF2B5EF4-FFF2-40B4-BE49-F238E27FC236}">
                        <a16:creationId xmlns:a16="http://schemas.microsoft.com/office/drawing/2014/main" id="{624208F1-023E-D14C-92A0-E54574B008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53218" y="43758"/>
                    <a:ext cx="2171261" cy="86226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Arc 23">
                <a:extLst>
                  <a:ext uri="{FF2B5EF4-FFF2-40B4-BE49-F238E27FC236}">
                    <a16:creationId xmlns:a16="http://schemas.microsoft.com/office/drawing/2014/main" id="{4159BDE0-BEF3-2945-8EA7-96EBB016EE11}"/>
                  </a:ext>
                </a:extLst>
              </p:cNvPr>
              <p:cNvSpPr/>
              <p:nvPr/>
            </p:nvSpPr>
            <p:spPr>
              <a:xfrm flipH="1" flipV="1">
                <a:off x="3515635" y="265602"/>
                <a:ext cx="1423805" cy="1221276"/>
              </a:xfrm>
              <a:prstGeom prst="arc">
                <a:avLst>
                  <a:gd name="adj1" fmla="val 16200000"/>
                  <a:gd name="adj2" fmla="val 4782768"/>
                </a:avLst>
              </a:prstGeom>
              <a:ln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0">
                    <a:extLst>
                      <a:ext uri="{FF2B5EF4-FFF2-40B4-BE49-F238E27FC236}">
                        <a16:creationId xmlns:a16="http://schemas.microsoft.com/office/drawing/2014/main" id="{BC0C85DE-C697-734A-81B4-D41615B356E6}"/>
                      </a:ext>
                    </a:extLst>
                  </p:cNvPr>
                  <p:cNvSpPr txBox="1"/>
                  <p:nvPr/>
                </p:nvSpPr>
                <p:spPr>
                  <a:xfrm>
                    <a:off x="3669151" y="1172314"/>
                    <a:ext cx="2155328" cy="98815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oMath>
                    </a14:m>
                    <a:r>
                      <a:rPr lang="en-US" sz="2400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 </a:t>
                    </a:r>
                  </a:p>
                </p:txBody>
              </p:sp>
            </mc:Choice>
            <mc:Fallback xmlns="">
              <p:sp>
                <p:nvSpPr>
                  <p:cNvPr id="25" name="TextBox 20">
                    <a:extLst>
                      <a:ext uri="{FF2B5EF4-FFF2-40B4-BE49-F238E27FC236}">
                        <a16:creationId xmlns:a16="http://schemas.microsoft.com/office/drawing/2014/main" id="{BC0C85DE-C697-734A-81B4-D41615B356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69151" y="1172314"/>
                    <a:ext cx="2155328" cy="98815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" name="Arc 25">
                <a:extLst>
                  <a:ext uri="{FF2B5EF4-FFF2-40B4-BE49-F238E27FC236}">
                    <a16:creationId xmlns:a16="http://schemas.microsoft.com/office/drawing/2014/main" id="{525E7F90-0DEB-6543-9F6A-4CCDF4B5C37B}"/>
                  </a:ext>
                </a:extLst>
              </p:cNvPr>
              <p:cNvSpPr/>
              <p:nvPr/>
            </p:nvSpPr>
            <p:spPr>
              <a:xfrm>
                <a:off x="4528022" y="269799"/>
                <a:ext cx="1379177" cy="1226307"/>
              </a:xfrm>
              <a:prstGeom prst="arc">
                <a:avLst>
                  <a:gd name="adj1" fmla="val 15585321"/>
                  <a:gd name="adj2" fmla="val 5400001"/>
                </a:avLst>
              </a:prstGeom>
              <a:ln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2">
                    <a:extLst>
                      <a:ext uri="{FF2B5EF4-FFF2-40B4-BE49-F238E27FC236}">
                        <a16:creationId xmlns:a16="http://schemas.microsoft.com/office/drawing/2014/main" id="{781F3AD9-CDFA-514D-8D92-69ADFE597355}"/>
                      </a:ext>
                    </a:extLst>
                  </p:cNvPr>
                  <p:cNvSpPr txBox="1"/>
                  <p:nvPr/>
                </p:nvSpPr>
                <p:spPr>
                  <a:xfrm>
                    <a:off x="3653484" y="2385801"/>
                    <a:ext cx="2155328" cy="99045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𝐻𝐶</m:t>
                          </m:r>
                          <m:sSubSup>
                            <m:sSubSup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</m:sup>
                          </m:sSubSup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7" name="TextBox 22">
                    <a:extLst>
                      <a:ext uri="{FF2B5EF4-FFF2-40B4-BE49-F238E27FC236}">
                        <a16:creationId xmlns:a16="http://schemas.microsoft.com/office/drawing/2014/main" id="{781F3AD9-CDFA-514D-8D92-69ADFE5973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53484" y="2385801"/>
                    <a:ext cx="2155328" cy="99045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3">
                    <a:extLst>
                      <a:ext uri="{FF2B5EF4-FFF2-40B4-BE49-F238E27FC236}">
                        <a16:creationId xmlns:a16="http://schemas.microsoft.com/office/drawing/2014/main" id="{E8DDD5A2-F5B8-CE4F-8635-BB92389719A5}"/>
                      </a:ext>
                    </a:extLst>
                  </p:cNvPr>
                  <p:cNvSpPr txBox="1"/>
                  <p:nvPr/>
                </p:nvSpPr>
                <p:spPr>
                  <a:xfrm>
                    <a:off x="3629213" y="3542327"/>
                    <a:ext cx="2155328" cy="100573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  <m:sSubSup>
                            <m:sSubSup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2−</m:t>
                              </m:r>
                            </m:sup>
                          </m:sSubSup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8" name="TextBox 23">
                    <a:extLst>
                      <a:ext uri="{FF2B5EF4-FFF2-40B4-BE49-F238E27FC236}">
                        <a16:creationId xmlns:a16="http://schemas.microsoft.com/office/drawing/2014/main" id="{E8DDD5A2-F5B8-CE4F-8635-BB92389719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29213" y="3542327"/>
                    <a:ext cx="2155328" cy="100573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4">
                    <a:extLst>
                      <a:ext uri="{FF2B5EF4-FFF2-40B4-BE49-F238E27FC236}">
                        <a16:creationId xmlns:a16="http://schemas.microsoft.com/office/drawing/2014/main" id="{9C24C550-262E-5C4B-AB0F-18B44DF13678}"/>
                      </a:ext>
                    </a:extLst>
                  </p:cNvPr>
                  <p:cNvSpPr txBox="1"/>
                  <p:nvPr/>
                </p:nvSpPr>
                <p:spPr>
                  <a:xfrm>
                    <a:off x="3701185" y="4970046"/>
                    <a:ext cx="2155328" cy="5968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𝐶𝑎𝐶</m:t>
                          </m:r>
                          <m:sSubSup>
                            <m:sSubSup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  <m:sup/>
                          </m:sSubSup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" name="TextBox 24">
                    <a:extLst>
                      <a:ext uri="{FF2B5EF4-FFF2-40B4-BE49-F238E27FC236}">
                        <a16:creationId xmlns:a16="http://schemas.microsoft.com/office/drawing/2014/main" id="{9C24C550-262E-5C4B-AB0F-18B44DF136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01185" y="4970046"/>
                    <a:ext cx="2155328" cy="59686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EBFDEE8-1E5E-1745-A23E-62294CDD9228}"/>
                  </a:ext>
                </a:extLst>
              </p:cNvPr>
              <p:cNvSpPr/>
              <p:nvPr/>
            </p:nvSpPr>
            <p:spPr>
              <a:xfrm flipV="1">
                <a:off x="8200" y="4659879"/>
                <a:ext cx="7779378" cy="898598"/>
              </a:xfrm>
              <a:prstGeom prst="rect">
                <a:avLst/>
              </a:prstGeom>
              <a:pattFill prst="pct25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26">
                    <a:extLst>
                      <a:ext uri="{FF2B5EF4-FFF2-40B4-BE49-F238E27FC236}">
                        <a16:creationId xmlns:a16="http://schemas.microsoft.com/office/drawing/2014/main" id="{6EA80F1A-E02D-5641-9757-A2AC6C0861EF}"/>
                      </a:ext>
                    </a:extLst>
                  </p:cNvPr>
                  <p:cNvSpPr txBox="1"/>
                  <p:nvPr/>
                </p:nvSpPr>
                <p:spPr>
                  <a:xfrm>
                    <a:off x="3673076" y="4751936"/>
                    <a:ext cx="2302271" cy="81468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𝐶𝑎𝐶</m:t>
                          </m:r>
                          <m:sSub>
                            <m:sSub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1" name="TextBox 26">
                    <a:extLst>
                      <a:ext uri="{FF2B5EF4-FFF2-40B4-BE49-F238E27FC236}">
                        <a16:creationId xmlns:a16="http://schemas.microsoft.com/office/drawing/2014/main" id="{6EA80F1A-E02D-5641-9757-A2AC6C0861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73076" y="4751936"/>
                    <a:ext cx="2302271" cy="81468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8F847CD0-7C0D-C142-A18F-7E4CC55A0BB1}"/>
                  </a:ext>
                </a:extLst>
              </p:cNvPr>
              <p:cNvSpPr/>
              <p:nvPr/>
            </p:nvSpPr>
            <p:spPr>
              <a:xfrm flipH="1" flipV="1">
                <a:off x="3139301" y="1555334"/>
                <a:ext cx="1465973" cy="1008922"/>
              </a:xfrm>
              <a:prstGeom prst="arc">
                <a:avLst>
                  <a:gd name="adj1" fmla="val 16200000"/>
                  <a:gd name="adj2" fmla="val 5400001"/>
                </a:avLst>
              </a:prstGeom>
              <a:ln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3679CC7D-BF2B-1D43-8499-FF4AB2CD6B4A}"/>
                  </a:ext>
                </a:extLst>
              </p:cNvPr>
              <p:cNvSpPr/>
              <p:nvPr/>
            </p:nvSpPr>
            <p:spPr>
              <a:xfrm flipH="1" flipV="1">
                <a:off x="2157729" y="1553051"/>
                <a:ext cx="3941733" cy="1283964"/>
              </a:xfrm>
              <a:prstGeom prst="arc">
                <a:avLst>
                  <a:gd name="adj1" fmla="val 590095"/>
                  <a:gd name="adj2" fmla="val 5400001"/>
                </a:avLst>
              </a:prstGeom>
              <a:ln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29">
                    <a:extLst>
                      <a:ext uri="{FF2B5EF4-FFF2-40B4-BE49-F238E27FC236}">
                        <a16:creationId xmlns:a16="http://schemas.microsoft.com/office/drawing/2014/main" id="{E16724A8-070C-D04A-89F4-F6BFAD146282}"/>
                      </a:ext>
                    </a:extLst>
                  </p:cNvPr>
                  <p:cNvSpPr txBox="1"/>
                  <p:nvPr/>
                </p:nvSpPr>
                <p:spPr>
                  <a:xfrm>
                    <a:off x="1046988" y="1768495"/>
                    <a:ext cx="2032386" cy="889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4" name="TextBox 29">
                    <a:extLst>
                      <a:ext uri="{FF2B5EF4-FFF2-40B4-BE49-F238E27FC236}">
                        <a16:creationId xmlns:a16="http://schemas.microsoft.com/office/drawing/2014/main" id="{E16724A8-070C-D04A-89F4-F6BFAD1462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6988" y="1768495"/>
                    <a:ext cx="2032386" cy="88971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841C8E2A-6D39-BF4A-A7A6-86DEB08F25E2}"/>
                  </a:ext>
                </a:extLst>
              </p:cNvPr>
              <p:cNvSpPr/>
              <p:nvPr/>
            </p:nvSpPr>
            <p:spPr>
              <a:xfrm flipH="1" flipV="1">
                <a:off x="2141777" y="1708714"/>
                <a:ext cx="3939065" cy="949635"/>
              </a:xfrm>
              <a:prstGeom prst="arc">
                <a:avLst>
                  <a:gd name="adj1" fmla="val 15427047"/>
                  <a:gd name="adj2" fmla="val 21576863"/>
                </a:avLst>
              </a:prstGeom>
              <a:ln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1">
                    <a:extLst>
                      <a:ext uri="{FF2B5EF4-FFF2-40B4-BE49-F238E27FC236}">
                        <a16:creationId xmlns:a16="http://schemas.microsoft.com/office/drawing/2014/main" id="{E9A2DEAA-263D-1444-A69B-EF60240DB8F5}"/>
                      </a:ext>
                    </a:extLst>
                  </p:cNvPr>
                  <p:cNvSpPr txBox="1"/>
                  <p:nvPr/>
                </p:nvSpPr>
                <p:spPr>
                  <a:xfrm>
                    <a:off x="5980141" y="1866153"/>
                    <a:ext cx="2069433" cy="6979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6" name="TextBox 31">
                    <a:extLst>
                      <a:ext uri="{FF2B5EF4-FFF2-40B4-BE49-F238E27FC236}">
                        <a16:creationId xmlns:a16="http://schemas.microsoft.com/office/drawing/2014/main" id="{E9A2DEAA-263D-1444-A69B-EF60240DB8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0141" y="1866153"/>
                    <a:ext cx="2069433" cy="69796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7" name="TextBox 32">
                <a:extLst>
                  <a:ext uri="{FF2B5EF4-FFF2-40B4-BE49-F238E27FC236}">
                    <a16:creationId xmlns:a16="http://schemas.microsoft.com/office/drawing/2014/main" id="{14B3E9CD-9E9E-C945-8282-E5CE126DF66F}"/>
                  </a:ext>
                </a:extLst>
              </p:cNvPr>
              <p:cNvSpPr txBox="1"/>
              <p:nvPr/>
            </p:nvSpPr>
            <p:spPr>
              <a:xfrm>
                <a:off x="243362" y="90144"/>
                <a:ext cx="976270" cy="76687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kern="120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Air</a:t>
                </a:r>
                <a:endPara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38" name="TextBox 33">
                <a:extLst>
                  <a:ext uri="{FF2B5EF4-FFF2-40B4-BE49-F238E27FC236}">
                    <a16:creationId xmlns:a16="http://schemas.microsoft.com/office/drawing/2014/main" id="{F8F1E26D-3E79-5344-863C-166934F6142D}"/>
                  </a:ext>
                </a:extLst>
              </p:cNvPr>
              <p:cNvSpPr txBox="1"/>
              <p:nvPr/>
            </p:nvSpPr>
            <p:spPr>
              <a:xfrm>
                <a:off x="155045" y="1260893"/>
                <a:ext cx="1796366" cy="8994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kern="120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Oceans</a:t>
                </a:r>
                <a:endPara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39" name="TextBox 34">
                <a:extLst>
                  <a:ext uri="{FF2B5EF4-FFF2-40B4-BE49-F238E27FC236}">
                    <a16:creationId xmlns:a16="http://schemas.microsoft.com/office/drawing/2014/main" id="{B4E3597F-FAF8-5944-B1BA-44E31DC9B912}"/>
                  </a:ext>
                </a:extLst>
              </p:cNvPr>
              <p:cNvSpPr txBox="1"/>
              <p:nvPr/>
            </p:nvSpPr>
            <p:spPr>
              <a:xfrm>
                <a:off x="243345" y="4752183"/>
                <a:ext cx="3071184" cy="72753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kern="120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Sea floor</a:t>
                </a:r>
                <a:endPara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BE0639FB-788D-C74A-8942-C7DF40CEF357}"/>
                </a:ext>
              </a:extLst>
            </p:cNvPr>
            <p:cNvSpPr/>
            <p:nvPr/>
          </p:nvSpPr>
          <p:spPr>
            <a:xfrm flipH="1">
              <a:off x="3079475" y="3923758"/>
              <a:ext cx="2135409" cy="1124619"/>
            </a:xfrm>
            <a:prstGeom prst="arc">
              <a:avLst>
                <a:gd name="adj1" fmla="val 15628675"/>
                <a:gd name="adj2" fmla="val 5409100"/>
              </a:avLst>
            </a:prstGeom>
            <a:ln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6BF71AF-9A46-2B47-9D1D-C8BFDF4F7CDE}"/>
                </a:ext>
              </a:extLst>
            </p:cNvPr>
            <p:cNvGrpSpPr/>
            <p:nvPr/>
          </p:nvGrpSpPr>
          <p:grpSpPr>
            <a:xfrm>
              <a:off x="1532816" y="893393"/>
              <a:ext cx="2424438" cy="994354"/>
              <a:chOff x="1532816" y="893393"/>
              <a:chExt cx="2424438" cy="99435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4">
                    <a:extLst>
                      <a:ext uri="{FF2B5EF4-FFF2-40B4-BE49-F238E27FC236}">
                        <a16:creationId xmlns:a16="http://schemas.microsoft.com/office/drawing/2014/main" id="{61CB72C3-9E35-1048-AE7B-6E9C57600BC4}"/>
                      </a:ext>
                    </a:extLst>
                  </p:cNvPr>
                  <p:cNvSpPr txBox="1"/>
                  <p:nvPr/>
                </p:nvSpPr>
                <p:spPr>
                  <a:xfrm>
                    <a:off x="1532816" y="893393"/>
                    <a:ext cx="2120547" cy="85023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𝑂</m:t>
                          </m:r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9" name="TextBox 14">
                    <a:extLst>
                      <a:ext uri="{FF2B5EF4-FFF2-40B4-BE49-F238E27FC236}">
                        <a16:creationId xmlns:a16="http://schemas.microsoft.com/office/drawing/2014/main" id="{61CB72C3-9E35-1048-AE7B-6E9C57600B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2816" y="893393"/>
                    <a:ext cx="2120547" cy="85023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7958F984-031D-4C4C-B7CD-44579923CFCE}"/>
                  </a:ext>
                </a:extLst>
              </p:cNvPr>
              <p:cNvSpPr/>
              <p:nvPr/>
            </p:nvSpPr>
            <p:spPr>
              <a:xfrm flipV="1">
                <a:off x="1846383" y="1186093"/>
                <a:ext cx="2110871" cy="701654"/>
              </a:xfrm>
              <a:prstGeom prst="arc">
                <a:avLst>
                  <a:gd name="adj1" fmla="val 850740"/>
                  <a:gd name="adj2" fmla="val 4782768"/>
                </a:avLst>
              </a:prstGeom>
              <a:ln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2C821B2-2CDC-5C45-9072-D9EDBE096E5E}"/>
                </a:ext>
              </a:extLst>
            </p:cNvPr>
            <p:cNvGrpSpPr/>
            <p:nvPr/>
          </p:nvGrpSpPr>
          <p:grpSpPr>
            <a:xfrm>
              <a:off x="5676707" y="857062"/>
              <a:ext cx="2165135" cy="886658"/>
              <a:chOff x="5676707" y="857062"/>
              <a:chExt cx="2165135" cy="8866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2">
                    <a:extLst>
                      <a:ext uri="{FF2B5EF4-FFF2-40B4-BE49-F238E27FC236}">
                        <a16:creationId xmlns:a16="http://schemas.microsoft.com/office/drawing/2014/main" id="{AB71373F-360D-2F4A-AD76-BCC3235B94CA}"/>
                      </a:ext>
                    </a:extLst>
                  </p:cNvPr>
                  <p:cNvSpPr txBox="1"/>
                  <p:nvPr/>
                </p:nvSpPr>
                <p:spPr>
                  <a:xfrm>
                    <a:off x="5686514" y="857062"/>
                    <a:ext cx="2155328" cy="8515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𝑂</m:t>
                          </m:r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7" name="TextBox 12">
                    <a:extLst>
                      <a:ext uri="{FF2B5EF4-FFF2-40B4-BE49-F238E27FC236}">
                        <a16:creationId xmlns:a16="http://schemas.microsoft.com/office/drawing/2014/main" id="{AB71373F-360D-2F4A-AD76-BCC3235B94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6514" y="857062"/>
                    <a:ext cx="2155328" cy="85156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95821FF3-B315-3541-955A-738CE165ECB8}"/>
                  </a:ext>
                </a:extLst>
              </p:cNvPr>
              <p:cNvSpPr/>
              <p:nvPr/>
            </p:nvSpPr>
            <p:spPr>
              <a:xfrm flipV="1">
                <a:off x="5676707" y="1042066"/>
                <a:ext cx="2110871" cy="701654"/>
              </a:xfrm>
              <a:prstGeom prst="arc">
                <a:avLst>
                  <a:gd name="adj1" fmla="val 8084315"/>
                  <a:gd name="adj2" fmla="val 10392003"/>
                </a:avLst>
              </a:prstGeom>
              <a:ln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65A0472F-8EBB-6549-9D01-75936BFA6ED5}"/>
                </a:ext>
              </a:extLst>
            </p:cNvPr>
            <p:cNvSpPr/>
            <p:nvPr/>
          </p:nvSpPr>
          <p:spPr>
            <a:xfrm flipH="1" flipV="1">
              <a:off x="5436256" y="889817"/>
              <a:ext cx="1459862" cy="2669487"/>
            </a:xfrm>
            <a:prstGeom prst="arc">
              <a:avLst>
                <a:gd name="adj1" fmla="val 11051775"/>
                <a:gd name="adj2" fmla="val 18114867"/>
              </a:avLst>
            </a:prstGeom>
            <a:ln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043D7921-9B39-9846-AEDB-C1AF781E969B}"/>
                </a:ext>
              </a:extLst>
            </p:cNvPr>
            <p:cNvSpPr/>
            <p:nvPr/>
          </p:nvSpPr>
          <p:spPr>
            <a:xfrm>
              <a:off x="4608914" y="2673002"/>
              <a:ext cx="1023293" cy="1107988"/>
            </a:xfrm>
            <a:prstGeom prst="arc">
              <a:avLst>
                <a:gd name="adj1" fmla="val 16200000"/>
                <a:gd name="adj2" fmla="val 5400001"/>
              </a:avLst>
            </a:prstGeom>
            <a:ln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BCAF0B16-3769-914D-9566-A71F049C4136}"/>
                </a:ext>
              </a:extLst>
            </p:cNvPr>
            <p:cNvSpPr/>
            <p:nvPr/>
          </p:nvSpPr>
          <p:spPr>
            <a:xfrm>
              <a:off x="2088942" y="3851468"/>
              <a:ext cx="1023293" cy="1107988"/>
            </a:xfrm>
            <a:prstGeom prst="arc">
              <a:avLst>
                <a:gd name="adj1" fmla="val 16200000"/>
                <a:gd name="adj2" fmla="val 21392748"/>
              </a:avLst>
            </a:prstGeom>
            <a:ln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1">
                  <a:extLst>
                    <a:ext uri="{FF2B5EF4-FFF2-40B4-BE49-F238E27FC236}">
                      <a16:creationId xmlns:a16="http://schemas.microsoft.com/office/drawing/2014/main" id="{45B043F0-BD14-894A-A2E7-46B992DF2506}"/>
                    </a:ext>
                  </a:extLst>
                </p:cNvPr>
                <p:cNvSpPr txBox="1"/>
                <p:nvPr/>
              </p:nvSpPr>
              <p:spPr>
                <a:xfrm>
                  <a:off x="1125533" y="3476270"/>
                  <a:ext cx="2155309" cy="9780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𝐶𝑎</m:t>
                            </m:r>
                          </m:e>
                          <m:sup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2+</m:t>
                            </m:r>
                          </m:sup>
                        </m:sSup>
                      </m:oMath>
                    </m:oMathPara>
                  </a14:m>
                  <a:endParaRPr lang="en-US" sz="1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" name="TextBox 11">
                  <a:extLst>
                    <a:ext uri="{FF2B5EF4-FFF2-40B4-BE49-F238E27FC236}">
                      <a16:creationId xmlns:a16="http://schemas.microsoft.com/office/drawing/2014/main" id="{45B043F0-BD14-894A-A2E7-46B992DF25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5533" y="3476270"/>
                  <a:ext cx="2155309" cy="97808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96325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5FBBD3-BEF0-B849-A644-76FE66A95864}"/>
              </a:ext>
            </a:extLst>
          </p:cNvPr>
          <p:cNvSpPr txBox="1"/>
          <p:nvPr/>
        </p:nvSpPr>
        <p:spPr>
          <a:xfrm>
            <a:off x="0" y="0"/>
            <a:ext cx="516520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Euler’s Method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2F8B78-DF1F-C045-8DAC-F13845B2C529}"/>
              </a:ext>
            </a:extLst>
          </p:cNvPr>
          <p:cNvSpPr txBox="1"/>
          <p:nvPr/>
        </p:nvSpPr>
        <p:spPr>
          <a:xfrm>
            <a:off x="0" y="1465117"/>
            <a:ext cx="527193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Euler’s method … </a:t>
            </a:r>
          </a:p>
          <a:p>
            <a:endParaRPr lang="en-US" sz="2400" dirty="0"/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Is an algorithm for computing atmospheric fluxes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Is an algorithm for computing how dynamic variables evolve over time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Is a method of appending values of time-dependent variables to arrays for looking at later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Is a catch-all phrase describing diagnostic algorithms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2AAC22-529A-B578-F5E5-28ABE81938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91"/>
          <a:stretch/>
        </p:blipFill>
        <p:spPr>
          <a:xfrm>
            <a:off x="5271930" y="1860432"/>
            <a:ext cx="6732755" cy="46535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0EFCF8-E5C3-00BB-467E-ADBD45542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930" y="461665"/>
            <a:ext cx="6732755" cy="120032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66970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B5F118F-C71E-1649-A2AF-C3A59541D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40" y="2220573"/>
            <a:ext cx="5397865" cy="40773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5FBBD3-BEF0-B849-A644-76FE66A95864}"/>
              </a:ext>
            </a:extLst>
          </p:cNvPr>
          <p:cNvSpPr txBox="1"/>
          <p:nvPr/>
        </p:nvSpPr>
        <p:spPr>
          <a:xfrm>
            <a:off x="0" y="0"/>
            <a:ext cx="516520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Cambio2.0 fluxes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2F8B78-DF1F-C045-8DAC-F13845B2C529}"/>
              </a:ext>
            </a:extLst>
          </p:cNvPr>
          <p:cNvSpPr txBox="1"/>
          <p:nvPr/>
        </p:nvSpPr>
        <p:spPr>
          <a:xfrm>
            <a:off x="347241" y="1389576"/>
            <a:ext cx="59593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</a:t>
            </a:r>
            <a:r>
              <a:rPr lang="en-US" sz="2400" b="1" dirty="0"/>
              <a:t>black curve </a:t>
            </a:r>
            <a:r>
              <a:rPr lang="en-US" sz="2400" dirty="0"/>
              <a:t>below</a:t>
            </a:r>
            <a:r>
              <a:rPr lang="en-US" sz="2400" b="1" dirty="0"/>
              <a:t> </a:t>
            </a:r>
            <a:r>
              <a:rPr lang="en-US" sz="2400" dirty="0"/>
              <a:t>corresponds to which flux in the figure at right?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3F551F7-0E36-14B3-EFFD-2E066283D134}"/>
              </a:ext>
            </a:extLst>
          </p:cNvPr>
          <p:cNvGrpSpPr/>
          <p:nvPr/>
        </p:nvGrpSpPr>
        <p:grpSpPr>
          <a:xfrm>
            <a:off x="6096000" y="1903007"/>
            <a:ext cx="5517264" cy="3869005"/>
            <a:chOff x="6873765" y="3545305"/>
            <a:chExt cx="4540716" cy="3027143"/>
          </a:xfrm>
        </p:grpSpPr>
        <p:pic>
          <p:nvPicPr>
            <p:cNvPr id="4" name="Picture 2" descr="Draft diagram of the carbon cycle.">
              <a:extLst>
                <a:ext uri="{FF2B5EF4-FFF2-40B4-BE49-F238E27FC236}">
                  <a16:creationId xmlns:a16="http://schemas.microsoft.com/office/drawing/2014/main" id="{1F685C39-C0C9-7D4D-8A15-028A3486A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3765" y="3545305"/>
              <a:ext cx="4540716" cy="3027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E11725-8D81-5A4A-B482-FE5AF49F8848}"/>
                </a:ext>
              </a:extLst>
            </p:cNvPr>
            <p:cNvSpPr txBox="1"/>
            <p:nvPr/>
          </p:nvSpPr>
          <p:spPr>
            <a:xfrm>
              <a:off x="8180078" y="4294524"/>
              <a:ext cx="54868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B↑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F4DA54-69F0-6F4A-AF96-AC9621245D33}"/>
                </a:ext>
              </a:extLst>
            </p:cNvPr>
            <p:cNvSpPr txBox="1"/>
            <p:nvPr/>
          </p:nvSpPr>
          <p:spPr>
            <a:xfrm>
              <a:off x="7294529" y="4251905"/>
              <a:ext cx="54868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A↓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2BC971-E50A-F54F-B9A7-1BC7741B4704}"/>
                </a:ext>
              </a:extLst>
            </p:cNvPr>
            <p:cNvSpPr txBox="1"/>
            <p:nvPr/>
          </p:nvSpPr>
          <p:spPr>
            <a:xfrm>
              <a:off x="8595458" y="3564013"/>
              <a:ext cx="54868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 ↑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1B9B08-AA42-3E46-9A11-5C6D762DEA04}"/>
                </a:ext>
              </a:extLst>
            </p:cNvPr>
            <p:cNvSpPr txBox="1"/>
            <p:nvPr/>
          </p:nvSpPr>
          <p:spPr>
            <a:xfrm>
              <a:off x="9666509" y="3983223"/>
              <a:ext cx="54868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 ↓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609B2A1-5062-4948-A228-746082310B14}"/>
                </a:ext>
              </a:extLst>
            </p:cNvPr>
            <p:cNvSpPr txBox="1"/>
            <p:nvPr/>
          </p:nvSpPr>
          <p:spPr>
            <a:xfrm>
              <a:off x="10540495" y="3985312"/>
              <a:ext cx="54868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E ↑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6AA9E6-DD79-3E46-8B68-C3F3E85F7067}"/>
                </a:ext>
              </a:extLst>
            </p:cNvPr>
            <p:cNvSpPr txBox="1"/>
            <p:nvPr/>
          </p:nvSpPr>
          <p:spPr>
            <a:xfrm>
              <a:off x="10056219" y="6061272"/>
              <a:ext cx="54868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F 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7947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2812</TotalTime>
  <Words>797</Words>
  <Application>Microsoft Macintosh PowerPoint</Application>
  <PresentationFormat>Widescreen</PresentationFormat>
  <Paragraphs>122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108</cp:revision>
  <dcterms:created xsi:type="dcterms:W3CDTF">2021-10-11T18:56:21Z</dcterms:created>
  <dcterms:modified xsi:type="dcterms:W3CDTF">2024-12-04T18:49:56Z</dcterms:modified>
</cp:coreProperties>
</file>